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133C8"/>
    <a:srgbClr val="4087C8"/>
    <a:srgbClr val="FF0000"/>
    <a:srgbClr val="FFCCFF"/>
    <a:srgbClr val="FFFF99"/>
    <a:srgbClr val="9BDFF7"/>
    <a:srgbClr val="8BD9F5"/>
    <a:srgbClr val="68CE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804" autoAdjust="0"/>
  </p:normalViewPr>
  <p:slideViewPr>
    <p:cSldViewPr>
      <p:cViewPr varScale="1">
        <p:scale>
          <a:sx n="86" d="100"/>
          <a:sy n="86" d="100"/>
        </p:scale>
        <p:origin x="90" y="4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7" name="Text Box 12"/>
          <p:cNvSpPr txBox="1">
            <a:spLocks noChangeArrowheads="1"/>
          </p:cNvSpPr>
          <p:nvPr userDrawn="1"/>
        </p:nvSpPr>
        <p:spPr bwMode="auto">
          <a:xfrm>
            <a:off x="0" y="6524625"/>
            <a:ext cx="36369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smtClean="0"/>
              <a:t>マスター タイトルの書式設定</a:t>
            </a:r>
            <a:endParaRPr lang="ja-JP" alt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smtClean="0"/>
              <a:t>マスター サブタイトルの書式設定</a:t>
            </a:r>
            <a:endParaRPr lang="ja-JP" altLang="en-US"/>
          </a:p>
        </p:txBody>
      </p:sp>
      <p:sp>
        <p:nvSpPr>
          <p:cNvPr id="9" name="Rectangle 4"/>
          <p:cNvSpPr>
            <a:spLocks noGrp="1" noChangeArrowheads="1"/>
          </p:cNvSpPr>
          <p:nvPr>
            <p:ph type="dt" sz="half" idx="10"/>
          </p:nvPr>
        </p:nvSpPr>
        <p:spPr/>
        <p:txBody>
          <a:bodyPr/>
          <a:lstStyle>
            <a:lvl1pPr>
              <a:defRPr/>
            </a:lvl1pPr>
          </a:lstStyle>
          <a:p>
            <a:pPr>
              <a:defRPr/>
            </a:pPr>
            <a:endParaRPr lang="en-US" altLang="ja-JP"/>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a:p>
        </p:txBody>
      </p:sp>
    </p:spTree>
    <p:extLst>
      <p:ext uri="{BB962C8B-B14F-4D97-AF65-F5344CB8AC3E}">
        <p14:creationId xmlns:p14="http://schemas.microsoft.com/office/powerpoint/2010/main" val="18742059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grpSp>
        <p:nvGrpSpPr>
          <p:cNvPr id="2" name="Group 18"/>
          <p:cNvGrpSpPr>
            <a:grpSpLocks/>
          </p:cNvGrpSpPr>
          <p:nvPr userDrawn="1"/>
        </p:nvGrpSpPr>
        <p:grpSpPr bwMode="auto">
          <a:xfrm>
            <a:off x="0" y="0"/>
            <a:ext cx="9144000" cy="546100"/>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493236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iming>
    <p:tnLst>
      <p:par>
        <p:cTn id="1" dur="indefinite" restart="never" nodeType="tmRoot"/>
      </p:par>
    </p:tnLst>
  </p:timing>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5364088" cy="476250"/>
          </a:xfrm>
        </p:spPr>
        <p:txBody>
          <a:bodyPr/>
          <a:lstStyle/>
          <a:p>
            <a:pPr eaLnBrk="1" hangingPunct="1"/>
            <a:r>
              <a:rPr lang="ja-JP" altLang="en-US" sz="1800" dirty="0" smtClean="0">
                <a:solidFill>
                  <a:srgbClr val="4133C8"/>
                </a:solidFill>
              </a:rPr>
              <a:t>　</a:t>
            </a:r>
            <a:r>
              <a:rPr lang="ja-JP" altLang="en-US" sz="1800" dirty="0" smtClean="0">
                <a:solidFill>
                  <a:schemeClr val="tx1"/>
                </a:solidFill>
              </a:rPr>
              <a:t>■応募者名（団体名）　○○</a:t>
            </a:r>
            <a:r>
              <a:rPr lang="ja-JP" altLang="en-US" sz="1800" dirty="0" smtClean="0">
                <a:solidFill>
                  <a:srgbClr val="0000FF"/>
                </a:solidFill>
              </a:rPr>
              <a:t>　　（様式２（１）と統一）　　　　</a:t>
            </a:r>
          </a:p>
        </p:txBody>
      </p:sp>
      <p:sp>
        <p:nvSpPr>
          <p:cNvPr id="5" name="テキスト ボックス 4"/>
          <p:cNvSpPr txBox="1"/>
          <p:nvPr/>
        </p:nvSpPr>
        <p:spPr>
          <a:xfrm>
            <a:off x="8172400" y="6061"/>
            <a:ext cx="971600" cy="307777"/>
          </a:xfrm>
          <a:prstGeom prst="rect">
            <a:avLst/>
          </a:prstGeom>
          <a:noFill/>
          <a:ln>
            <a:noFill/>
          </a:ln>
        </p:spPr>
        <p:txBody>
          <a:bodyPr wrap="square" rtlCol="0">
            <a:spAutoFit/>
          </a:bodyPr>
          <a:lstStyle/>
          <a:p>
            <a:pPr algn="r"/>
            <a:r>
              <a:rPr kumimoji="1" lang="ja-JP" altLang="en-US" sz="1400" dirty="0" smtClean="0"/>
              <a:t>（様式</a:t>
            </a:r>
            <a:r>
              <a:rPr kumimoji="1" lang="ja-JP" altLang="en-US" sz="1400" dirty="0" smtClean="0"/>
              <a:t>７）</a:t>
            </a:r>
            <a:endParaRPr kumimoji="1" lang="ja-JP" altLang="en-US" sz="1400" dirty="0"/>
          </a:p>
        </p:txBody>
      </p:sp>
      <p:sp>
        <p:nvSpPr>
          <p:cNvPr id="23" name="テキスト ボックス 22"/>
          <p:cNvSpPr txBox="1"/>
          <p:nvPr/>
        </p:nvSpPr>
        <p:spPr>
          <a:xfrm>
            <a:off x="19214" y="550185"/>
            <a:ext cx="9124786" cy="276999"/>
          </a:xfrm>
          <a:prstGeom prst="rect">
            <a:avLst/>
          </a:prstGeom>
          <a:noFill/>
          <a:ln>
            <a:noFill/>
          </a:ln>
        </p:spPr>
        <p:txBody>
          <a:bodyPr wrap="square" rtlCol="0">
            <a:spAutoFit/>
          </a:bodyPr>
          <a:lstStyle/>
          <a:p>
            <a:r>
              <a:rPr lang="en-US" altLang="ja-JP" sz="1200" b="1" dirty="0"/>
              <a:t>【</a:t>
            </a:r>
            <a:r>
              <a:rPr lang="ja-JP" altLang="en-US" sz="1200" b="1" dirty="0"/>
              <a:t>事業名称</a:t>
            </a:r>
            <a:r>
              <a:rPr lang="en-US" altLang="ja-JP" sz="1200" b="1" dirty="0"/>
              <a:t>】</a:t>
            </a:r>
            <a:r>
              <a:rPr lang="ja-JP" altLang="en-US" sz="1200" b="1" dirty="0"/>
              <a:t>　</a:t>
            </a:r>
            <a:r>
              <a:rPr lang="ja-JP" altLang="en-US" sz="1200" b="1" u="sng" dirty="0"/>
              <a:t>○○○</a:t>
            </a:r>
            <a:r>
              <a:rPr lang="ja-JP" altLang="en-US" sz="1200" b="1" u="sng" dirty="0" smtClean="0"/>
              <a:t>○</a:t>
            </a:r>
            <a:r>
              <a:rPr lang="ja-JP" altLang="en-US" sz="1200" b="1" dirty="0" smtClean="0">
                <a:solidFill>
                  <a:srgbClr val="0000FF"/>
                </a:solidFill>
              </a:rPr>
              <a:t>（様式３「事業名称」欄と統一）</a:t>
            </a:r>
            <a:r>
              <a:rPr lang="ja-JP" altLang="en-US" sz="1200" b="1" u="sng" dirty="0"/>
              <a:t>　</a:t>
            </a:r>
            <a:r>
              <a:rPr lang="ja-JP" altLang="en-US" sz="1200" b="1" u="sng" dirty="0" smtClean="0"/>
              <a:t>　</a:t>
            </a:r>
            <a:endParaRPr lang="ja-JP" altLang="en-US" sz="1200" b="1" dirty="0">
              <a:solidFill>
                <a:srgbClr val="0000FF"/>
              </a:solidFill>
            </a:endParaRPr>
          </a:p>
        </p:txBody>
      </p:sp>
      <p:sp>
        <p:nvSpPr>
          <p:cNvPr id="28" name="Rectangle 2"/>
          <p:cNvSpPr txBox="1">
            <a:spLocks noChangeArrowheads="1"/>
          </p:cNvSpPr>
          <p:nvPr/>
        </p:nvSpPr>
        <p:spPr bwMode="auto">
          <a:xfrm>
            <a:off x="4423992" y="-10732"/>
            <a:ext cx="3707904"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pPr algn="r"/>
            <a:r>
              <a:rPr lang="ja-JP" altLang="en-US" sz="1200" kern="0" dirty="0" smtClean="0">
                <a:solidFill>
                  <a:srgbClr val="4133C8"/>
                </a:solidFill>
              </a:rPr>
              <a:t>　</a:t>
            </a:r>
            <a:r>
              <a:rPr lang="ja-JP" altLang="en-US" sz="1200" kern="0" dirty="0" smtClean="0">
                <a:solidFill>
                  <a:schemeClr val="tx1"/>
                </a:solidFill>
              </a:rPr>
              <a:t>■（事業部門　○○）</a:t>
            </a:r>
            <a:r>
              <a:rPr lang="ja-JP" altLang="en-US" sz="1200" kern="0" dirty="0" smtClean="0">
                <a:solidFill>
                  <a:srgbClr val="0000FF"/>
                </a:solidFill>
              </a:rPr>
              <a:t>　　</a:t>
            </a:r>
          </a:p>
        </p:txBody>
      </p:sp>
      <p:sp>
        <p:nvSpPr>
          <p:cNvPr id="29" name="テキスト ボックス 28"/>
          <p:cNvSpPr txBox="1"/>
          <p:nvPr/>
        </p:nvSpPr>
        <p:spPr>
          <a:xfrm>
            <a:off x="6906339" y="299044"/>
            <a:ext cx="2246480" cy="276999"/>
          </a:xfrm>
          <a:prstGeom prst="rect">
            <a:avLst/>
          </a:prstGeom>
          <a:noFill/>
          <a:ln>
            <a:noFill/>
          </a:ln>
        </p:spPr>
        <p:txBody>
          <a:bodyPr wrap="square" rtlCol="0">
            <a:spAutoFit/>
          </a:bodyPr>
          <a:lstStyle/>
          <a:p>
            <a:r>
              <a:rPr kumimoji="1" lang="en-US" altLang="ja-JP" sz="1200" dirty="0" smtClean="0">
                <a:solidFill>
                  <a:srgbClr val="0000FF"/>
                </a:solidFill>
              </a:rPr>
              <a:t>※</a:t>
            </a:r>
            <a:r>
              <a:rPr kumimoji="1" lang="ja-JP" altLang="en-US" sz="1200" dirty="0" smtClean="0">
                <a:solidFill>
                  <a:srgbClr val="0000FF"/>
                </a:solidFill>
              </a:rPr>
              <a:t>様式２（６）と統一</a:t>
            </a:r>
            <a:endParaRPr kumimoji="1" lang="en-US" altLang="ja-JP" sz="1200" dirty="0" smtClean="0">
              <a:solidFill>
                <a:srgbClr val="0000FF"/>
              </a:solidFill>
            </a:endParaRPr>
          </a:p>
        </p:txBody>
      </p:sp>
      <p:sp>
        <p:nvSpPr>
          <p:cNvPr id="31" name="テキスト ボックス 30"/>
          <p:cNvSpPr txBox="1"/>
          <p:nvPr/>
        </p:nvSpPr>
        <p:spPr>
          <a:xfrm>
            <a:off x="261127" y="1023097"/>
            <a:ext cx="8640960" cy="648000"/>
          </a:xfrm>
          <a:prstGeom prst="rect">
            <a:avLst/>
          </a:prstGeom>
          <a:noFill/>
          <a:ln>
            <a:solidFill>
              <a:schemeClr val="tx1"/>
            </a:solidFill>
          </a:ln>
        </p:spPr>
        <p:txBody>
          <a:bodyPr wrap="square" rtlCol="0" anchor="t">
            <a:noAutofit/>
          </a:bodyPr>
          <a:lstStyle/>
          <a:p>
            <a:r>
              <a:rPr lang="ja-JP" altLang="en-US" sz="1200" dirty="0" smtClean="0"/>
              <a:t>○</a:t>
            </a:r>
            <a:endParaRPr lang="en-US" altLang="ja-JP" sz="1200" dirty="0" smtClean="0"/>
          </a:p>
          <a:p>
            <a:r>
              <a:rPr lang="en-US" altLang="ja-JP" sz="1200" dirty="0">
                <a:solidFill>
                  <a:srgbClr val="0000FF"/>
                </a:solidFill>
              </a:rPr>
              <a:t>※</a:t>
            </a:r>
            <a:r>
              <a:rPr lang="ja-JP" altLang="en-US" sz="1200" dirty="0">
                <a:solidFill>
                  <a:srgbClr val="0000FF"/>
                </a:solidFill>
              </a:rPr>
              <a:t>様式</a:t>
            </a:r>
            <a:r>
              <a:rPr lang="ja-JP" altLang="en-US" sz="1200" dirty="0" smtClean="0">
                <a:solidFill>
                  <a:srgbClr val="0000FF"/>
                </a:solidFill>
              </a:rPr>
              <a:t>３の「これまでの活動」欄、「事業の目的」欄の内容を、要点</a:t>
            </a:r>
            <a:r>
              <a:rPr lang="ja-JP" altLang="en-US" sz="1200" dirty="0">
                <a:solidFill>
                  <a:srgbClr val="0000FF"/>
                </a:solidFill>
              </a:rPr>
              <a:t>を簡潔に示す形で作成してください</a:t>
            </a:r>
            <a:r>
              <a:rPr lang="ja-JP" altLang="en-US" sz="1200" dirty="0" smtClean="0">
                <a:solidFill>
                  <a:srgbClr val="0000FF"/>
                </a:solidFill>
              </a:rPr>
              <a:t>。</a:t>
            </a:r>
            <a:endParaRPr lang="en-US" altLang="ja-JP" sz="1200" dirty="0">
              <a:solidFill>
                <a:srgbClr val="0000FF"/>
              </a:solidFill>
            </a:endParaRPr>
          </a:p>
        </p:txBody>
      </p:sp>
      <p:sp>
        <p:nvSpPr>
          <p:cNvPr id="32" name="テキスト ボックス 31"/>
          <p:cNvSpPr txBox="1"/>
          <p:nvPr/>
        </p:nvSpPr>
        <p:spPr>
          <a:xfrm>
            <a:off x="19214" y="748002"/>
            <a:ext cx="5511556" cy="276999"/>
          </a:xfrm>
          <a:prstGeom prst="rect">
            <a:avLst/>
          </a:prstGeom>
          <a:noFill/>
          <a:ln>
            <a:noFill/>
          </a:ln>
        </p:spPr>
        <p:txBody>
          <a:bodyPr wrap="square" rtlCol="0">
            <a:spAutoFit/>
          </a:bodyPr>
          <a:lstStyle/>
          <a:p>
            <a:r>
              <a:rPr kumimoji="1" lang="en-US" altLang="ja-JP" sz="1200" b="1" dirty="0" smtClean="0"/>
              <a:t>【</a:t>
            </a:r>
            <a:r>
              <a:rPr kumimoji="1" lang="ja-JP" altLang="en-US" sz="1200" b="1" dirty="0" smtClean="0"/>
              <a:t>取組の背景と目的</a:t>
            </a:r>
            <a:r>
              <a:rPr kumimoji="1" lang="en-US" altLang="ja-JP" sz="1200" b="1" dirty="0" smtClean="0"/>
              <a:t>】</a:t>
            </a:r>
            <a:endParaRPr kumimoji="1" lang="ja-JP" altLang="en-US" sz="1200" b="1" dirty="0"/>
          </a:p>
        </p:txBody>
      </p:sp>
      <p:sp>
        <p:nvSpPr>
          <p:cNvPr id="33" name="テキスト ボックス 32"/>
          <p:cNvSpPr txBox="1"/>
          <p:nvPr/>
        </p:nvSpPr>
        <p:spPr>
          <a:xfrm>
            <a:off x="261127" y="2077525"/>
            <a:ext cx="8640960" cy="2308324"/>
          </a:xfrm>
          <a:prstGeom prst="rect">
            <a:avLst/>
          </a:prstGeom>
          <a:noFill/>
          <a:ln>
            <a:solidFill>
              <a:schemeClr val="tx1"/>
            </a:solidFill>
          </a:ln>
        </p:spPr>
        <p:txBody>
          <a:bodyPr wrap="square" rtlCol="0">
            <a:spAutoFit/>
          </a:bodyPr>
          <a:lstStyle/>
          <a:p>
            <a:r>
              <a:rPr lang="ja-JP" altLang="en-US" sz="1200" dirty="0" smtClean="0"/>
              <a:t>○</a:t>
            </a:r>
            <a:endParaRPr lang="en-US" altLang="ja-JP" sz="1200" dirty="0" smtClean="0"/>
          </a:p>
          <a:p>
            <a:r>
              <a:rPr lang="en-US" altLang="ja-JP" sz="1200" dirty="0">
                <a:solidFill>
                  <a:srgbClr val="0000FF"/>
                </a:solidFill>
              </a:rPr>
              <a:t>※</a:t>
            </a:r>
            <a:r>
              <a:rPr lang="ja-JP" altLang="en-US" sz="1200" dirty="0">
                <a:solidFill>
                  <a:srgbClr val="0000FF"/>
                </a:solidFill>
              </a:rPr>
              <a:t>様式３の</a:t>
            </a:r>
            <a:r>
              <a:rPr lang="ja-JP" altLang="en-US" sz="1200" dirty="0" smtClean="0">
                <a:solidFill>
                  <a:srgbClr val="0000FF"/>
                </a:solidFill>
              </a:rPr>
              <a:t>「具体的な取組内容」欄を、</a:t>
            </a:r>
            <a:r>
              <a:rPr lang="ja-JP" altLang="en-US" sz="1200" dirty="0">
                <a:solidFill>
                  <a:srgbClr val="0000FF"/>
                </a:solidFill>
              </a:rPr>
              <a:t>要点を簡潔に示す形で作成してください</a:t>
            </a:r>
            <a:r>
              <a:rPr lang="ja-JP" altLang="en-US" sz="1200" dirty="0" smtClean="0">
                <a:solidFill>
                  <a:srgbClr val="0000FF"/>
                </a:solidFill>
              </a:rPr>
              <a:t>。</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単に取り組む内容を箇条書きにするだけではどのような取組を行うのかが読み取れるように工夫してください。</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内容が読み取れない場合、不採択となりえます。</a:t>
            </a:r>
            <a:endParaRPr lang="en-US" altLang="ja-JP" sz="1200" dirty="0">
              <a:solidFill>
                <a:srgbClr val="0000FF"/>
              </a:solidFill>
            </a:endParaRPr>
          </a:p>
          <a:p>
            <a:endParaRPr lang="en-US" altLang="ja-JP" sz="1200" dirty="0" smtClean="0"/>
          </a:p>
          <a:p>
            <a:endParaRPr kumimoji="1" lang="en-US" altLang="ja-JP" sz="1200" dirty="0"/>
          </a:p>
          <a:p>
            <a:endParaRPr lang="en-US" altLang="ja-JP" sz="1200" dirty="0" smtClean="0"/>
          </a:p>
          <a:p>
            <a:endParaRPr lang="en-US" altLang="ja-JP" sz="1200" dirty="0" smtClean="0"/>
          </a:p>
          <a:p>
            <a:endParaRPr lang="en-US" altLang="ja-JP" sz="1200" dirty="0"/>
          </a:p>
          <a:p>
            <a:endParaRPr lang="en-US" altLang="ja-JP" sz="1200" dirty="0" smtClean="0"/>
          </a:p>
          <a:p>
            <a:endParaRPr lang="en-US" altLang="ja-JP" sz="1200" dirty="0" smtClean="0"/>
          </a:p>
          <a:p>
            <a:endParaRPr kumimoji="1" lang="en-US" altLang="ja-JP" sz="1200" dirty="0" smtClean="0"/>
          </a:p>
        </p:txBody>
      </p:sp>
      <p:sp>
        <p:nvSpPr>
          <p:cNvPr id="34" name="テキスト ボックス 33"/>
          <p:cNvSpPr txBox="1"/>
          <p:nvPr/>
        </p:nvSpPr>
        <p:spPr>
          <a:xfrm>
            <a:off x="29094" y="1748008"/>
            <a:ext cx="5511556" cy="276999"/>
          </a:xfrm>
          <a:prstGeom prst="rect">
            <a:avLst/>
          </a:prstGeom>
          <a:noFill/>
          <a:ln>
            <a:noFill/>
          </a:ln>
        </p:spPr>
        <p:txBody>
          <a:bodyPr wrap="square" rtlCol="0">
            <a:spAutoFit/>
          </a:bodyPr>
          <a:lstStyle/>
          <a:p>
            <a:r>
              <a:rPr kumimoji="1" lang="en-US" altLang="ja-JP" sz="1200" b="1" dirty="0" smtClean="0"/>
              <a:t>【</a:t>
            </a:r>
            <a:r>
              <a:rPr lang="ja-JP" altLang="en-US" sz="1200" b="1" dirty="0"/>
              <a:t>取組</a:t>
            </a:r>
            <a:r>
              <a:rPr kumimoji="1" lang="ja-JP" altLang="en-US" sz="1200" b="1" dirty="0" smtClean="0"/>
              <a:t>内容の概要</a:t>
            </a:r>
            <a:r>
              <a:rPr kumimoji="1" lang="en-US" altLang="ja-JP" sz="1200" b="1" dirty="0" smtClean="0"/>
              <a:t>】</a:t>
            </a:r>
            <a:endParaRPr kumimoji="1" lang="ja-JP" altLang="en-US" sz="1200" b="1" dirty="0"/>
          </a:p>
        </p:txBody>
      </p:sp>
      <p:sp>
        <p:nvSpPr>
          <p:cNvPr id="38" name="テキスト ボックス 37"/>
          <p:cNvSpPr txBox="1"/>
          <p:nvPr/>
        </p:nvSpPr>
        <p:spPr>
          <a:xfrm>
            <a:off x="254651" y="5661248"/>
            <a:ext cx="8647435" cy="1200329"/>
          </a:xfrm>
          <a:prstGeom prst="rect">
            <a:avLst/>
          </a:prstGeom>
          <a:noFill/>
          <a:ln>
            <a:noFill/>
          </a:ln>
        </p:spPr>
        <p:txBody>
          <a:bodyPr wrap="square" rtlCol="0">
            <a:spAutoFit/>
          </a:bodyPr>
          <a:lstStyle/>
          <a:p>
            <a:r>
              <a:rPr kumimoji="1" lang="en-US" altLang="ja-JP" sz="1200" dirty="0" smtClean="0">
                <a:solidFill>
                  <a:srgbClr val="0000FF"/>
                </a:solidFill>
              </a:rPr>
              <a:t>※</a:t>
            </a:r>
            <a:r>
              <a:rPr kumimoji="1" lang="ja-JP" altLang="en-US" sz="1200" dirty="0" smtClean="0">
                <a:solidFill>
                  <a:srgbClr val="0000FF"/>
                </a:solidFill>
              </a:rPr>
              <a:t>様式で</a:t>
            </a:r>
            <a:r>
              <a:rPr kumimoji="1" lang="ja-JP" altLang="en-US" sz="1200" dirty="0" smtClean="0">
                <a:solidFill>
                  <a:srgbClr val="0000FF"/>
                </a:solidFill>
              </a:rPr>
              <a:t>記入</a:t>
            </a:r>
            <a:r>
              <a:rPr kumimoji="1" lang="ja-JP" altLang="en-US" sz="1200" dirty="0" smtClean="0">
                <a:solidFill>
                  <a:srgbClr val="0000FF"/>
                </a:solidFill>
              </a:rPr>
              <a:t>いただいた上記の内容</a:t>
            </a:r>
            <a:r>
              <a:rPr kumimoji="1" lang="ja-JP" altLang="en-US" sz="1200" dirty="0" smtClean="0">
                <a:solidFill>
                  <a:srgbClr val="0000FF"/>
                </a:solidFill>
              </a:rPr>
              <a:t>に</a:t>
            </a:r>
            <a:r>
              <a:rPr lang="ja-JP" altLang="en-US" sz="1200" dirty="0">
                <a:solidFill>
                  <a:srgbClr val="0000FF"/>
                </a:solidFill>
              </a:rPr>
              <a:t>ついて、</a:t>
            </a:r>
            <a:r>
              <a:rPr lang="ja-JP" altLang="en-US" sz="1200" u="sng" dirty="0">
                <a:solidFill>
                  <a:srgbClr val="0000FF"/>
                </a:solidFill>
              </a:rPr>
              <a:t>Ａ４</a:t>
            </a:r>
            <a:r>
              <a:rPr lang="ja-JP" altLang="en-US" sz="1200" u="sng" dirty="0" smtClean="0">
                <a:solidFill>
                  <a:srgbClr val="0000FF"/>
                </a:solidFill>
              </a:rPr>
              <a:t>用紙一枚（様式７全体で合計二枚）に</a:t>
            </a:r>
            <a:r>
              <a:rPr lang="ja-JP" altLang="en-US" sz="1200" u="sng" dirty="0">
                <a:solidFill>
                  <a:srgbClr val="0000FF"/>
                </a:solidFill>
              </a:rPr>
              <a:t>収まるよう</a:t>
            </a:r>
            <a:r>
              <a:rPr lang="ja-JP" altLang="en-US" sz="1200" dirty="0">
                <a:solidFill>
                  <a:srgbClr val="0000FF"/>
                </a:solidFill>
              </a:rPr>
              <a:t>要点</a:t>
            </a:r>
            <a:r>
              <a:rPr kumimoji="1" lang="ja-JP" altLang="en-US" sz="1200" dirty="0" smtClean="0">
                <a:solidFill>
                  <a:srgbClr val="0000FF"/>
                </a:solidFill>
              </a:rPr>
              <a:t>を簡潔に示す形で作成してください。</a:t>
            </a:r>
            <a:endParaRPr kumimoji="1"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適宜、枠のサイズを変更したり図表を使用するなど、わかりやすく記載してください。</a:t>
            </a:r>
            <a:endParaRPr kumimoji="1" lang="en-US" altLang="ja-JP" sz="1200" dirty="0" smtClean="0">
              <a:solidFill>
                <a:srgbClr val="0000FF"/>
              </a:solidFill>
            </a:endParaRPr>
          </a:p>
          <a:p>
            <a:r>
              <a:rPr lang="en-US" altLang="ja-JP" sz="1200" dirty="0">
                <a:solidFill>
                  <a:srgbClr val="0000FF"/>
                </a:solidFill>
              </a:rPr>
              <a:t>※</a:t>
            </a:r>
            <a:r>
              <a:rPr lang="ja-JP" altLang="en-US" sz="1200" dirty="0">
                <a:solidFill>
                  <a:srgbClr val="0000FF"/>
                </a:solidFill>
              </a:rPr>
              <a:t>記入する文字の大きさは１２ポイント程度としてください</a:t>
            </a:r>
            <a:r>
              <a:rPr lang="ja-JP" altLang="en-US" sz="1200" dirty="0" smtClean="0">
                <a:solidFill>
                  <a:srgbClr val="0000FF"/>
                </a:solidFill>
              </a:rPr>
              <a:t>。</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提出する</a:t>
            </a:r>
            <a:r>
              <a:rPr lang="ja-JP" altLang="en-US" sz="1200" dirty="0">
                <a:solidFill>
                  <a:srgbClr val="0000FF"/>
                </a:solidFill>
              </a:rPr>
              <a:t>際</a:t>
            </a:r>
            <a:r>
              <a:rPr lang="ja-JP" altLang="en-US" sz="1200" dirty="0" smtClean="0">
                <a:solidFill>
                  <a:srgbClr val="0000FF"/>
                </a:solidFill>
              </a:rPr>
              <a:t>、</a:t>
            </a:r>
            <a:r>
              <a:rPr lang="ja-JP" altLang="en-US" sz="1200" b="1" u="sng" dirty="0" smtClean="0">
                <a:solidFill>
                  <a:srgbClr val="0000FF"/>
                </a:solidFill>
              </a:rPr>
              <a:t>ファイル名を「（様式１右上の応募者</a:t>
            </a:r>
            <a:r>
              <a:rPr lang="ja-JP" altLang="en-US" sz="1200" b="1" u="sng" dirty="0">
                <a:solidFill>
                  <a:srgbClr val="0000FF"/>
                </a:solidFill>
              </a:rPr>
              <a:t>団体名）応募</a:t>
            </a:r>
            <a:r>
              <a:rPr lang="ja-JP" altLang="en-US" sz="1200" b="1" u="sng" dirty="0" smtClean="0">
                <a:solidFill>
                  <a:srgbClr val="0000FF"/>
                </a:solidFill>
              </a:rPr>
              <a:t>様式</a:t>
            </a:r>
            <a:r>
              <a:rPr lang="en-US" altLang="ja-JP" sz="1200" b="1" u="sng" dirty="0" smtClean="0">
                <a:solidFill>
                  <a:srgbClr val="0000FF"/>
                </a:solidFill>
              </a:rPr>
              <a:t>7</a:t>
            </a:r>
            <a:r>
              <a:rPr lang="ja-JP" altLang="en-US" sz="1200" b="1" u="sng" dirty="0" smtClean="0">
                <a:solidFill>
                  <a:srgbClr val="0000FF"/>
                </a:solidFill>
              </a:rPr>
              <a:t>」</a:t>
            </a:r>
            <a:r>
              <a:rPr lang="ja-JP" altLang="en-US" sz="1200" dirty="0">
                <a:solidFill>
                  <a:srgbClr val="0000FF"/>
                </a:solidFill>
              </a:rPr>
              <a:t>としてください</a:t>
            </a:r>
            <a:r>
              <a:rPr lang="ja-JP" altLang="en-US" sz="1200" dirty="0" smtClean="0">
                <a:solidFill>
                  <a:srgbClr val="0000FF"/>
                </a:solidFill>
              </a:rPr>
              <a:t>。</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注意書き（青字）は提出時に削除してください。</a:t>
            </a:r>
            <a:endParaRPr lang="ja-JP" altLang="en-US" sz="1200" dirty="0">
              <a:solidFill>
                <a:srgbClr val="0000FF"/>
              </a:solidFill>
            </a:endParaRPr>
          </a:p>
        </p:txBody>
      </p:sp>
      <p:sp>
        <p:nvSpPr>
          <p:cNvPr id="13" name="テキスト ボックス 12"/>
          <p:cNvSpPr txBox="1"/>
          <p:nvPr/>
        </p:nvSpPr>
        <p:spPr>
          <a:xfrm>
            <a:off x="254652" y="4637841"/>
            <a:ext cx="8640960" cy="1015663"/>
          </a:xfrm>
          <a:prstGeom prst="rect">
            <a:avLst/>
          </a:prstGeom>
          <a:noFill/>
          <a:ln>
            <a:solidFill>
              <a:schemeClr val="tx1"/>
            </a:solidFill>
          </a:ln>
        </p:spPr>
        <p:txBody>
          <a:bodyPr wrap="square" rtlCol="0">
            <a:spAutoFit/>
          </a:bodyPr>
          <a:lstStyle/>
          <a:p>
            <a:r>
              <a:rPr lang="ja-JP" altLang="en-US" sz="1200" dirty="0" smtClean="0"/>
              <a:t>○</a:t>
            </a:r>
            <a:endParaRPr lang="en-US" altLang="ja-JP" sz="1200" dirty="0" smtClean="0"/>
          </a:p>
          <a:p>
            <a:r>
              <a:rPr lang="en-US" altLang="ja-JP" sz="1200" dirty="0" smtClean="0">
                <a:solidFill>
                  <a:srgbClr val="0000FF"/>
                </a:solidFill>
              </a:rPr>
              <a:t>※</a:t>
            </a:r>
            <a:r>
              <a:rPr lang="ja-JP" altLang="en-US" sz="1200" dirty="0" smtClean="0">
                <a:solidFill>
                  <a:srgbClr val="0000FF"/>
                </a:solidFill>
              </a:rPr>
              <a:t>取組によってどのような成果が見込めるのか、また、それによって今後どのような事業展開を検討しているのか、記載して</a:t>
            </a:r>
            <a:r>
              <a:rPr lang="ja-JP" altLang="en-US" sz="1200" smtClean="0">
                <a:solidFill>
                  <a:srgbClr val="0000FF"/>
                </a:solidFill>
              </a:rPr>
              <a:t>ください。</a:t>
            </a:r>
            <a:endParaRPr lang="en-US" altLang="ja-JP" sz="1200" dirty="0">
              <a:solidFill>
                <a:srgbClr val="0000FF"/>
              </a:solidFill>
            </a:endParaRPr>
          </a:p>
          <a:p>
            <a:r>
              <a:rPr lang="en-US" altLang="ja-JP" sz="1200" dirty="0" smtClean="0">
                <a:solidFill>
                  <a:srgbClr val="0000FF"/>
                </a:solidFill>
              </a:rPr>
              <a:t>※</a:t>
            </a:r>
            <a:r>
              <a:rPr lang="ja-JP" altLang="en-US" sz="1200" dirty="0" smtClean="0">
                <a:solidFill>
                  <a:srgbClr val="0000FF"/>
                </a:solidFill>
              </a:rPr>
              <a:t>この成果を公表することでどのような効果があるのか、意識的に記載してください。</a:t>
            </a:r>
            <a:endParaRPr lang="en-US" altLang="ja-JP" sz="1200" dirty="0" smtClean="0"/>
          </a:p>
          <a:p>
            <a:endParaRPr kumimoji="1" lang="en-US" altLang="ja-JP" sz="1200" dirty="0" smtClean="0"/>
          </a:p>
          <a:p>
            <a:endParaRPr kumimoji="1" lang="en-US" altLang="ja-JP" sz="1200" dirty="0" smtClean="0"/>
          </a:p>
        </p:txBody>
      </p:sp>
      <p:sp>
        <p:nvSpPr>
          <p:cNvPr id="14" name="テキスト ボックス 13"/>
          <p:cNvSpPr txBox="1"/>
          <p:nvPr/>
        </p:nvSpPr>
        <p:spPr>
          <a:xfrm>
            <a:off x="19214" y="4365104"/>
            <a:ext cx="5511556" cy="276999"/>
          </a:xfrm>
          <a:prstGeom prst="rect">
            <a:avLst/>
          </a:prstGeom>
          <a:noFill/>
          <a:ln>
            <a:noFill/>
          </a:ln>
        </p:spPr>
        <p:txBody>
          <a:bodyPr wrap="square" rtlCol="0">
            <a:spAutoFit/>
          </a:bodyPr>
          <a:lstStyle/>
          <a:p>
            <a:r>
              <a:rPr kumimoji="1" lang="en-US" altLang="ja-JP" sz="1200" b="1" dirty="0" smtClean="0"/>
              <a:t>【</a:t>
            </a:r>
            <a:r>
              <a:rPr lang="ja-JP" altLang="en-US" sz="1200" b="1" dirty="0" smtClean="0"/>
              <a:t>取組の成果と今後の展開</a:t>
            </a:r>
            <a:r>
              <a:rPr kumimoji="1" lang="en-US" altLang="ja-JP" sz="1200" b="1" dirty="0" smtClean="0"/>
              <a:t>】</a:t>
            </a:r>
            <a:endParaRPr kumimoji="1" lang="ja-JP" altLang="en-US" sz="1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5292080" cy="476250"/>
          </a:xfrm>
        </p:spPr>
        <p:txBody>
          <a:bodyPr/>
          <a:lstStyle/>
          <a:p>
            <a:pPr eaLnBrk="1" hangingPunct="1"/>
            <a:r>
              <a:rPr lang="ja-JP" altLang="en-US" sz="1800" dirty="0" smtClean="0">
                <a:solidFill>
                  <a:srgbClr val="4133C8"/>
                </a:solidFill>
              </a:rPr>
              <a:t>　</a:t>
            </a:r>
            <a:r>
              <a:rPr lang="ja-JP" altLang="en-US" sz="1800" dirty="0" smtClean="0">
                <a:solidFill>
                  <a:schemeClr val="tx1"/>
                </a:solidFill>
              </a:rPr>
              <a:t>■応募者名（団体名）　○○</a:t>
            </a:r>
            <a:r>
              <a:rPr lang="ja-JP" altLang="en-US" sz="1800" dirty="0" smtClean="0">
                <a:solidFill>
                  <a:srgbClr val="0000FF"/>
                </a:solidFill>
              </a:rPr>
              <a:t>　　（様式２（１）と統一）　　　　</a:t>
            </a:r>
          </a:p>
        </p:txBody>
      </p:sp>
      <p:sp>
        <p:nvSpPr>
          <p:cNvPr id="5" name="テキスト ボックス 4"/>
          <p:cNvSpPr txBox="1"/>
          <p:nvPr/>
        </p:nvSpPr>
        <p:spPr>
          <a:xfrm>
            <a:off x="8172400" y="6061"/>
            <a:ext cx="971600" cy="307777"/>
          </a:xfrm>
          <a:prstGeom prst="rect">
            <a:avLst/>
          </a:prstGeom>
          <a:noFill/>
          <a:ln>
            <a:noFill/>
          </a:ln>
        </p:spPr>
        <p:txBody>
          <a:bodyPr wrap="square" rtlCol="0">
            <a:spAutoFit/>
          </a:bodyPr>
          <a:lstStyle/>
          <a:p>
            <a:pPr algn="r"/>
            <a:r>
              <a:rPr kumimoji="1" lang="ja-JP" altLang="en-US" sz="1400" dirty="0" smtClean="0"/>
              <a:t>（様式</a:t>
            </a:r>
            <a:r>
              <a:rPr kumimoji="1" lang="ja-JP" altLang="en-US" sz="1400" dirty="0" smtClean="0"/>
              <a:t>７）</a:t>
            </a:r>
            <a:endParaRPr kumimoji="1" lang="ja-JP" altLang="en-US" sz="1400" dirty="0"/>
          </a:p>
        </p:txBody>
      </p:sp>
      <p:sp>
        <p:nvSpPr>
          <p:cNvPr id="27" name="テキスト ボックス 26"/>
          <p:cNvSpPr txBox="1"/>
          <p:nvPr/>
        </p:nvSpPr>
        <p:spPr>
          <a:xfrm>
            <a:off x="19214" y="576528"/>
            <a:ext cx="4041538" cy="276999"/>
          </a:xfrm>
          <a:prstGeom prst="rect">
            <a:avLst/>
          </a:prstGeom>
          <a:noFill/>
          <a:ln>
            <a:noFill/>
          </a:ln>
        </p:spPr>
        <p:txBody>
          <a:bodyPr wrap="square" rtlCol="0">
            <a:spAutoFit/>
          </a:bodyPr>
          <a:lstStyle/>
          <a:p>
            <a:r>
              <a:rPr lang="en-US" altLang="ja-JP" sz="1200" b="1" dirty="0" smtClean="0"/>
              <a:t>【</a:t>
            </a:r>
            <a:r>
              <a:rPr lang="ja-JP" altLang="en-US" sz="1200" b="1" dirty="0" smtClean="0"/>
              <a:t>所要</a:t>
            </a:r>
            <a:r>
              <a:rPr lang="ja-JP" altLang="en-US" sz="1200" b="1" dirty="0"/>
              <a:t>額</a:t>
            </a:r>
            <a:r>
              <a:rPr lang="en-US" altLang="ja-JP" sz="1200" b="1" dirty="0" smtClean="0"/>
              <a:t>】</a:t>
            </a:r>
            <a:r>
              <a:rPr lang="ja-JP" altLang="en-US" sz="1200" b="1" dirty="0"/>
              <a:t>　</a:t>
            </a:r>
            <a:r>
              <a:rPr lang="ja-JP" altLang="en-US" sz="1200" b="1" dirty="0" smtClean="0"/>
              <a:t>　 </a:t>
            </a:r>
            <a:r>
              <a:rPr lang="ja-JP" altLang="en-US" sz="1200" b="1" u="sng" dirty="0" smtClean="0"/>
              <a:t>○○千円</a:t>
            </a:r>
            <a:r>
              <a:rPr lang="ja-JP" altLang="en-US" sz="1200" b="1" dirty="0" smtClean="0">
                <a:solidFill>
                  <a:srgbClr val="0000FF"/>
                </a:solidFill>
              </a:rPr>
              <a:t>（様式６（１）の所要額と同額を記載）</a:t>
            </a:r>
            <a:endParaRPr lang="ja-JP" altLang="en-US" sz="1200" b="1" dirty="0">
              <a:solidFill>
                <a:srgbClr val="0000FF"/>
              </a:solidFill>
            </a:endParaRPr>
          </a:p>
        </p:txBody>
      </p:sp>
      <p:sp>
        <p:nvSpPr>
          <p:cNvPr id="28" name="Rectangle 2"/>
          <p:cNvSpPr txBox="1">
            <a:spLocks noChangeArrowheads="1"/>
          </p:cNvSpPr>
          <p:nvPr/>
        </p:nvSpPr>
        <p:spPr bwMode="auto">
          <a:xfrm>
            <a:off x="4423992" y="-10732"/>
            <a:ext cx="3707904"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pPr algn="r"/>
            <a:r>
              <a:rPr lang="ja-JP" altLang="en-US" sz="1200" kern="0" dirty="0" smtClean="0">
                <a:solidFill>
                  <a:srgbClr val="4133C8"/>
                </a:solidFill>
              </a:rPr>
              <a:t>　</a:t>
            </a:r>
            <a:r>
              <a:rPr lang="ja-JP" altLang="en-US" sz="1200" kern="0" dirty="0" smtClean="0">
                <a:solidFill>
                  <a:schemeClr val="tx1"/>
                </a:solidFill>
              </a:rPr>
              <a:t>■（事業部門　○○）</a:t>
            </a:r>
            <a:r>
              <a:rPr lang="ja-JP" altLang="en-US" sz="1200" kern="0" dirty="0" smtClean="0">
                <a:solidFill>
                  <a:srgbClr val="0000FF"/>
                </a:solidFill>
              </a:rPr>
              <a:t>　　</a:t>
            </a:r>
          </a:p>
        </p:txBody>
      </p:sp>
      <p:sp>
        <p:nvSpPr>
          <p:cNvPr id="29" name="テキスト ボックス 28"/>
          <p:cNvSpPr txBox="1"/>
          <p:nvPr/>
        </p:nvSpPr>
        <p:spPr>
          <a:xfrm>
            <a:off x="6906339" y="299044"/>
            <a:ext cx="2246480" cy="276999"/>
          </a:xfrm>
          <a:prstGeom prst="rect">
            <a:avLst/>
          </a:prstGeom>
          <a:noFill/>
          <a:ln>
            <a:noFill/>
          </a:ln>
        </p:spPr>
        <p:txBody>
          <a:bodyPr wrap="square" rtlCol="0">
            <a:spAutoFit/>
          </a:bodyPr>
          <a:lstStyle/>
          <a:p>
            <a:r>
              <a:rPr kumimoji="1" lang="en-US" altLang="ja-JP" sz="1200" dirty="0" smtClean="0">
                <a:solidFill>
                  <a:srgbClr val="0000FF"/>
                </a:solidFill>
              </a:rPr>
              <a:t>※</a:t>
            </a:r>
            <a:r>
              <a:rPr kumimoji="1" lang="ja-JP" altLang="en-US" sz="1200" dirty="0" smtClean="0">
                <a:solidFill>
                  <a:srgbClr val="0000FF"/>
                </a:solidFill>
              </a:rPr>
              <a:t>様式２（６）と統一</a:t>
            </a:r>
            <a:endParaRPr kumimoji="1" lang="en-US" altLang="ja-JP" sz="1200" dirty="0" smtClean="0">
              <a:solidFill>
                <a:srgbClr val="0000FF"/>
              </a:solidFill>
            </a:endParaRPr>
          </a:p>
        </p:txBody>
      </p:sp>
      <p:sp>
        <p:nvSpPr>
          <p:cNvPr id="32" name="テキスト ボックス 31"/>
          <p:cNvSpPr txBox="1"/>
          <p:nvPr/>
        </p:nvSpPr>
        <p:spPr>
          <a:xfrm>
            <a:off x="40163" y="850155"/>
            <a:ext cx="5511556" cy="276999"/>
          </a:xfrm>
          <a:prstGeom prst="rect">
            <a:avLst/>
          </a:prstGeom>
          <a:noFill/>
          <a:ln>
            <a:noFill/>
          </a:ln>
        </p:spPr>
        <p:txBody>
          <a:bodyPr wrap="square" rtlCol="0">
            <a:spAutoFit/>
          </a:bodyPr>
          <a:lstStyle/>
          <a:p>
            <a:r>
              <a:rPr kumimoji="1" lang="en-US" altLang="ja-JP" sz="1200" b="1" dirty="0" smtClean="0"/>
              <a:t>【</a:t>
            </a:r>
            <a:r>
              <a:rPr lang="ja-JP" altLang="en-US" sz="1200" b="1" dirty="0"/>
              <a:t>経費内訳</a:t>
            </a:r>
            <a:r>
              <a:rPr kumimoji="1" lang="en-US" altLang="ja-JP" sz="1200" b="1" dirty="0" smtClean="0"/>
              <a:t>】</a:t>
            </a:r>
            <a:endParaRPr kumimoji="1" lang="ja-JP" altLang="en-US" sz="1200" b="1" dirty="0"/>
          </a:p>
        </p:txBody>
      </p:sp>
      <p:sp>
        <p:nvSpPr>
          <p:cNvPr id="33" name="テキスト ボックス 32"/>
          <p:cNvSpPr txBox="1"/>
          <p:nvPr/>
        </p:nvSpPr>
        <p:spPr>
          <a:xfrm>
            <a:off x="275601" y="1238164"/>
            <a:ext cx="8640960" cy="2492990"/>
          </a:xfrm>
          <a:prstGeom prst="rect">
            <a:avLst/>
          </a:prstGeom>
          <a:noFill/>
          <a:ln>
            <a:solidFill>
              <a:schemeClr val="tx1"/>
            </a:solidFill>
          </a:ln>
        </p:spPr>
        <p:txBody>
          <a:bodyPr wrap="square" rtlCol="0">
            <a:spAutoFit/>
          </a:bodyPr>
          <a:lstStyle/>
          <a:p>
            <a:r>
              <a:rPr lang="ja-JP" altLang="en-US" sz="1200" dirty="0" smtClean="0"/>
              <a:t>〇給与　○○円</a:t>
            </a:r>
            <a:endParaRPr lang="en-US" altLang="ja-JP" sz="1200" dirty="0" smtClean="0"/>
          </a:p>
          <a:p>
            <a:r>
              <a:rPr lang="ja-JP" altLang="en-US" sz="1200" dirty="0" smtClean="0"/>
              <a:t>〇賃金　○○円</a:t>
            </a:r>
            <a:endParaRPr lang="en-US" altLang="ja-JP" sz="1200" dirty="0" smtClean="0"/>
          </a:p>
          <a:p>
            <a:r>
              <a:rPr lang="ja-JP" altLang="en-US" sz="1200" dirty="0" smtClean="0"/>
              <a:t>〇報酬　○○円</a:t>
            </a:r>
            <a:endParaRPr lang="en-US" altLang="ja-JP" sz="1200" dirty="0" smtClean="0"/>
          </a:p>
          <a:p>
            <a:r>
              <a:rPr lang="ja-JP" altLang="en-US" sz="1200" dirty="0"/>
              <a:t>　</a:t>
            </a:r>
            <a:r>
              <a:rPr lang="ja-JP" altLang="en-US" sz="1200" dirty="0" smtClean="0"/>
              <a:t>　　○○関連費用　○○円</a:t>
            </a:r>
            <a:endParaRPr lang="en-US" altLang="ja-JP" sz="1200" dirty="0" smtClean="0"/>
          </a:p>
          <a:p>
            <a:r>
              <a:rPr lang="ja-JP" altLang="en-US" sz="1200" dirty="0"/>
              <a:t>　</a:t>
            </a:r>
            <a:r>
              <a:rPr lang="ja-JP" altLang="en-US" sz="1200" dirty="0" smtClean="0"/>
              <a:t>　　○○関連費用　○○円</a:t>
            </a:r>
            <a:endParaRPr lang="en-US" altLang="ja-JP" sz="1200" dirty="0" smtClean="0"/>
          </a:p>
          <a:p>
            <a:endParaRPr lang="en-US" altLang="ja-JP" sz="1200" dirty="0" smtClean="0"/>
          </a:p>
          <a:p>
            <a:r>
              <a:rPr lang="en-US" altLang="ja-JP" sz="1200" dirty="0" smtClean="0">
                <a:solidFill>
                  <a:srgbClr val="0000FF"/>
                </a:solidFill>
              </a:rPr>
              <a:t>※</a:t>
            </a:r>
            <a:r>
              <a:rPr lang="ja-JP" altLang="en-US" sz="1200" dirty="0" smtClean="0">
                <a:solidFill>
                  <a:srgbClr val="0000FF"/>
                </a:solidFill>
              </a:rPr>
              <a:t>費用をみて、どんな取組・作業に係る費用であるのか、わかるように示してください。</a:t>
            </a:r>
            <a:endParaRPr lang="en-US" altLang="ja-JP" sz="1200" dirty="0" smtClean="0">
              <a:solidFill>
                <a:srgbClr val="0000FF"/>
              </a:solidFill>
            </a:endParaRPr>
          </a:p>
          <a:p>
            <a:r>
              <a:rPr lang="en-US" altLang="ja-JP" sz="1200" dirty="0" smtClean="0">
                <a:solidFill>
                  <a:srgbClr val="0000FF"/>
                </a:solidFill>
              </a:rPr>
              <a:t>※</a:t>
            </a:r>
            <a:r>
              <a:rPr lang="ja-JP" altLang="en-US" sz="1200" dirty="0">
                <a:solidFill>
                  <a:srgbClr val="0000FF"/>
                </a:solidFill>
              </a:rPr>
              <a:t>取組</a:t>
            </a:r>
            <a:r>
              <a:rPr lang="ja-JP" altLang="en-US" sz="1200" dirty="0" smtClean="0">
                <a:solidFill>
                  <a:srgbClr val="0000FF"/>
                </a:solidFill>
              </a:rPr>
              <a:t>内容に記載された内容にかかる費用として内容及び金額が妥当であることが読み取れなければ</a:t>
            </a:r>
            <a:endParaRPr lang="en-US" altLang="ja-JP" sz="1200" dirty="0" smtClean="0">
              <a:solidFill>
                <a:srgbClr val="0000FF"/>
              </a:solidFill>
            </a:endParaRPr>
          </a:p>
          <a:p>
            <a:r>
              <a:rPr lang="ja-JP" altLang="en-US" sz="1200" dirty="0">
                <a:solidFill>
                  <a:srgbClr val="0000FF"/>
                </a:solidFill>
              </a:rPr>
              <a:t>　</a:t>
            </a:r>
            <a:r>
              <a:rPr lang="ja-JP" altLang="en-US" sz="1200" dirty="0" smtClean="0">
                <a:solidFill>
                  <a:srgbClr val="0000FF"/>
                </a:solidFill>
              </a:rPr>
              <a:t>　減額及びマイナス評価の対象となります。</a:t>
            </a:r>
            <a:endParaRPr lang="en-US" altLang="ja-JP" sz="1200" dirty="0" smtClean="0"/>
          </a:p>
          <a:p>
            <a:endParaRPr lang="en-US" altLang="ja-JP" sz="1200" dirty="0"/>
          </a:p>
          <a:p>
            <a:endParaRPr lang="en-US" altLang="ja-JP" sz="1200" dirty="0" smtClean="0"/>
          </a:p>
          <a:p>
            <a:endParaRPr lang="en-US" altLang="ja-JP" sz="1200" dirty="0"/>
          </a:p>
          <a:p>
            <a:endParaRPr lang="en-US" altLang="ja-JP" sz="1200" dirty="0" smtClean="0"/>
          </a:p>
        </p:txBody>
      </p:sp>
      <p:sp>
        <p:nvSpPr>
          <p:cNvPr id="38" name="テキスト ボックス 37"/>
          <p:cNvSpPr txBox="1"/>
          <p:nvPr/>
        </p:nvSpPr>
        <p:spPr>
          <a:xfrm>
            <a:off x="254652" y="5685055"/>
            <a:ext cx="8630384" cy="1200329"/>
          </a:xfrm>
          <a:prstGeom prst="rect">
            <a:avLst/>
          </a:prstGeom>
          <a:noFill/>
          <a:ln>
            <a:noFill/>
          </a:ln>
        </p:spPr>
        <p:txBody>
          <a:bodyPr wrap="square" rtlCol="0">
            <a:spAutoFit/>
          </a:bodyPr>
          <a:lstStyle/>
          <a:p>
            <a:r>
              <a:rPr kumimoji="1" lang="en-US" altLang="ja-JP" sz="1200" dirty="0" smtClean="0">
                <a:solidFill>
                  <a:srgbClr val="0000FF"/>
                </a:solidFill>
              </a:rPr>
              <a:t>※</a:t>
            </a:r>
            <a:r>
              <a:rPr kumimoji="1" lang="ja-JP" altLang="en-US" sz="1200" dirty="0" smtClean="0">
                <a:solidFill>
                  <a:srgbClr val="0000FF"/>
                </a:solidFill>
              </a:rPr>
              <a:t>様式で</a:t>
            </a:r>
            <a:r>
              <a:rPr kumimoji="1" lang="ja-JP" altLang="en-US" sz="1200" dirty="0" smtClean="0">
                <a:solidFill>
                  <a:srgbClr val="0000FF"/>
                </a:solidFill>
              </a:rPr>
              <a:t>記入</a:t>
            </a:r>
            <a:r>
              <a:rPr kumimoji="1" lang="ja-JP" altLang="en-US" sz="1200" dirty="0" smtClean="0">
                <a:solidFill>
                  <a:srgbClr val="0000FF"/>
                </a:solidFill>
              </a:rPr>
              <a:t>いただいた上記の内容</a:t>
            </a:r>
            <a:r>
              <a:rPr kumimoji="1" lang="ja-JP" altLang="en-US" sz="1200" dirty="0" smtClean="0">
                <a:solidFill>
                  <a:srgbClr val="0000FF"/>
                </a:solidFill>
              </a:rPr>
              <a:t>に</a:t>
            </a:r>
            <a:r>
              <a:rPr lang="ja-JP" altLang="en-US" sz="1200" dirty="0">
                <a:solidFill>
                  <a:srgbClr val="0000FF"/>
                </a:solidFill>
              </a:rPr>
              <a:t>ついて</a:t>
            </a:r>
            <a:r>
              <a:rPr lang="ja-JP" altLang="en-US" sz="1200" dirty="0">
                <a:solidFill>
                  <a:srgbClr val="0000FF"/>
                </a:solidFill>
              </a:rPr>
              <a:t>、 、</a:t>
            </a:r>
            <a:r>
              <a:rPr lang="ja-JP" altLang="en-US" sz="1200" u="sng" dirty="0">
                <a:solidFill>
                  <a:srgbClr val="0000FF"/>
                </a:solidFill>
              </a:rPr>
              <a:t>Ａ４用紙一枚（様式７全体で合計二枚）に収まるよう</a:t>
            </a:r>
            <a:r>
              <a:rPr lang="ja-JP" altLang="en-US" sz="1200" dirty="0">
                <a:solidFill>
                  <a:srgbClr val="0000FF"/>
                </a:solidFill>
              </a:rPr>
              <a:t>要点を簡潔に示す形で作成してください。 </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適宜、枠のサイズを変更したり図表を使用するなど、わかりやすく記載してください。</a:t>
            </a:r>
            <a:endParaRPr kumimoji="1" lang="en-US" altLang="ja-JP" sz="1200" dirty="0" smtClean="0">
              <a:solidFill>
                <a:srgbClr val="0000FF"/>
              </a:solidFill>
            </a:endParaRPr>
          </a:p>
          <a:p>
            <a:r>
              <a:rPr lang="en-US" altLang="ja-JP" sz="1200" dirty="0">
                <a:solidFill>
                  <a:srgbClr val="0000FF"/>
                </a:solidFill>
              </a:rPr>
              <a:t>※</a:t>
            </a:r>
            <a:r>
              <a:rPr lang="ja-JP" altLang="en-US" sz="1200" dirty="0">
                <a:solidFill>
                  <a:srgbClr val="0000FF"/>
                </a:solidFill>
              </a:rPr>
              <a:t>記入する文字の大きさは１２ポイント程度としてください</a:t>
            </a:r>
            <a:r>
              <a:rPr lang="ja-JP" altLang="en-US" sz="1200" dirty="0" smtClean="0">
                <a:solidFill>
                  <a:srgbClr val="0000FF"/>
                </a:solidFill>
              </a:rPr>
              <a:t>。</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提出する</a:t>
            </a:r>
            <a:r>
              <a:rPr lang="ja-JP" altLang="en-US" sz="1200" dirty="0">
                <a:solidFill>
                  <a:srgbClr val="0000FF"/>
                </a:solidFill>
              </a:rPr>
              <a:t>際</a:t>
            </a:r>
            <a:r>
              <a:rPr lang="ja-JP" altLang="en-US" sz="1200" dirty="0" smtClean="0">
                <a:solidFill>
                  <a:srgbClr val="0000FF"/>
                </a:solidFill>
              </a:rPr>
              <a:t>、</a:t>
            </a:r>
            <a:r>
              <a:rPr lang="ja-JP" altLang="en-US" sz="1200" b="1" u="sng" dirty="0" smtClean="0">
                <a:solidFill>
                  <a:srgbClr val="0000FF"/>
                </a:solidFill>
              </a:rPr>
              <a:t>ファイル名を「（様式１右上の応募者</a:t>
            </a:r>
            <a:r>
              <a:rPr lang="ja-JP" altLang="en-US" sz="1200" b="1" u="sng" dirty="0">
                <a:solidFill>
                  <a:srgbClr val="0000FF"/>
                </a:solidFill>
              </a:rPr>
              <a:t>団体名）応募</a:t>
            </a:r>
            <a:r>
              <a:rPr lang="ja-JP" altLang="en-US" sz="1200" b="1" u="sng" dirty="0" smtClean="0">
                <a:solidFill>
                  <a:srgbClr val="0000FF"/>
                </a:solidFill>
              </a:rPr>
              <a:t>様式</a:t>
            </a:r>
            <a:r>
              <a:rPr lang="en-US" altLang="ja-JP" sz="1200" b="1" u="sng" dirty="0" smtClean="0">
                <a:solidFill>
                  <a:srgbClr val="0000FF"/>
                </a:solidFill>
              </a:rPr>
              <a:t>7</a:t>
            </a:r>
            <a:r>
              <a:rPr lang="ja-JP" altLang="en-US" sz="1200" b="1" u="sng" dirty="0" smtClean="0">
                <a:solidFill>
                  <a:srgbClr val="0000FF"/>
                </a:solidFill>
              </a:rPr>
              <a:t>」</a:t>
            </a:r>
            <a:r>
              <a:rPr lang="ja-JP" altLang="en-US" sz="1200" dirty="0">
                <a:solidFill>
                  <a:srgbClr val="0000FF"/>
                </a:solidFill>
              </a:rPr>
              <a:t>としてください</a:t>
            </a:r>
            <a:r>
              <a:rPr lang="ja-JP" altLang="en-US" sz="1200" dirty="0" smtClean="0">
                <a:solidFill>
                  <a:srgbClr val="0000FF"/>
                </a:solidFill>
              </a:rPr>
              <a:t>。</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注意書き（青字）は提出時に削除してください。</a:t>
            </a:r>
            <a:endParaRPr lang="ja-JP" altLang="en-US" sz="1200" dirty="0">
              <a:solidFill>
                <a:srgbClr val="0000FF"/>
              </a:solidFill>
            </a:endParaRPr>
          </a:p>
        </p:txBody>
      </p:sp>
      <p:sp>
        <p:nvSpPr>
          <p:cNvPr id="13" name="テキスト ボックス 12"/>
          <p:cNvSpPr txBox="1"/>
          <p:nvPr/>
        </p:nvSpPr>
        <p:spPr>
          <a:xfrm>
            <a:off x="19214" y="3816406"/>
            <a:ext cx="5511556" cy="276999"/>
          </a:xfrm>
          <a:prstGeom prst="rect">
            <a:avLst/>
          </a:prstGeom>
          <a:noFill/>
          <a:ln>
            <a:noFill/>
          </a:ln>
        </p:spPr>
        <p:txBody>
          <a:bodyPr wrap="square" rtlCol="0">
            <a:spAutoFit/>
          </a:bodyPr>
          <a:lstStyle/>
          <a:p>
            <a:r>
              <a:rPr kumimoji="1" lang="en-US" altLang="ja-JP" sz="1200" b="1" dirty="0" smtClean="0"/>
              <a:t>【</a:t>
            </a:r>
            <a:r>
              <a:rPr lang="ja-JP" altLang="en-US" sz="1200" b="1" dirty="0"/>
              <a:t>国土</a:t>
            </a:r>
            <a:r>
              <a:rPr lang="ja-JP" altLang="en-US" sz="1200" b="1" dirty="0" smtClean="0"/>
              <a:t>交通省実施の補助事業等採択実績</a:t>
            </a:r>
            <a:r>
              <a:rPr kumimoji="1" lang="en-US" altLang="ja-JP" sz="1200" b="1" dirty="0" smtClean="0"/>
              <a:t>】</a:t>
            </a:r>
            <a:endParaRPr kumimoji="1" lang="ja-JP" altLang="en-US" sz="1200" b="1" dirty="0"/>
          </a:p>
        </p:txBody>
      </p:sp>
      <p:sp>
        <p:nvSpPr>
          <p:cNvPr id="14" name="テキスト ボックス 13"/>
          <p:cNvSpPr txBox="1"/>
          <p:nvPr/>
        </p:nvSpPr>
        <p:spPr>
          <a:xfrm>
            <a:off x="244076" y="4093405"/>
            <a:ext cx="8640960" cy="1384995"/>
          </a:xfrm>
          <a:prstGeom prst="rect">
            <a:avLst/>
          </a:prstGeom>
          <a:noFill/>
          <a:ln>
            <a:solidFill>
              <a:schemeClr val="tx1"/>
            </a:solidFill>
          </a:ln>
        </p:spPr>
        <p:txBody>
          <a:bodyPr wrap="square" rtlCol="0">
            <a:spAutoFit/>
          </a:bodyPr>
          <a:lstStyle/>
          <a:p>
            <a:r>
              <a:rPr lang="ja-JP" altLang="en-US" sz="1200" dirty="0" smtClean="0"/>
              <a:t>〇　</a:t>
            </a:r>
            <a:endParaRPr lang="en-US" altLang="ja-JP" sz="1200" dirty="0" smtClean="0"/>
          </a:p>
          <a:p>
            <a:r>
              <a:rPr lang="en-US" altLang="ja-JP" sz="1200" dirty="0" smtClean="0">
                <a:solidFill>
                  <a:srgbClr val="0000FF"/>
                </a:solidFill>
              </a:rPr>
              <a:t>※</a:t>
            </a:r>
            <a:r>
              <a:rPr lang="ja-JP" altLang="en-US" sz="1200" dirty="0">
                <a:solidFill>
                  <a:srgbClr val="0000FF"/>
                </a:solidFill>
              </a:rPr>
              <a:t>これまで</a:t>
            </a:r>
            <a:r>
              <a:rPr lang="ja-JP" altLang="en-US" sz="1200" dirty="0" smtClean="0">
                <a:solidFill>
                  <a:srgbClr val="0000FF"/>
                </a:solidFill>
              </a:rPr>
              <a:t>、国土交通省が実施した空き家対策に関連する各種モデル事業に関して、採択実績がある場合、全て記載してください。</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応募者だけでなく、構成員・連携先に実績がある場合も、記載してください。</a:t>
            </a:r>
            <a:endParaRPr lang="en-US" altLang="ja-JP" sz="1200" dirty="0" smtClean="0">
              <a:solidFill>
                <a:srgbClr val="0000FF"/>
              </a:solidFill>
            </a:endParaRPr>
          </a:p>
          <a:p>
            <a:endParaRPr lang="en-US" altLang="ja-JP" sz="1200" dirty="0">
              <a:solidFill>
                <a:srgbClr val="0000FF"/>
              </a:solidFill>
            </a:endParaRPr>
          </a:p>
          <a:p>
            <a:endParaRPr lang="en-US" altLang="ja-JP" sz="1200" dirty="0" smtClean="0"/>
          </a:p>
          <a:p>
            <a:endParaRPr lang="en-US" altLang="ja-JP" sz="1200" dirty="0"/>
          </a:p>
          <a:p>
            <a:endParaRPr lang="en-US" altLang="ja-JP" sz="1200" dirty="0" smtClean="0"/>
          </a:p>
        </p:txBody>
      </p:sp>
    </p:spTree>
    <p:extLst>
      <p:ext uri="{BB962C8B-B14F-4D97-AF65-F5344CB8AC3E}">
        <p14:creationId xmlns:p14="http://schemas.microsoft.com/office/powerpoint/2010/main" val="40762109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5154908F-1419-4CAC-B4AE-9298353669D5}" vid="{E00009AC-6EF1-4080-B073-2679ADBAC504}"/>
    </a:ext>
  </a:extLst>
</a:theme>
</file>

<file path=docProps/app.xml><?xml version="1.0" encoding="utf-8"?>
<Properties xmlns="http://schemas.openxmlformats.org/officeDocument/2006/extended-properties" xmlns:vt="http://schemas.openxmlformats.org/officeDocument/2006/docPropsVTypes">
  <Template>blank</Template>
  <TotalTime>875</TotalTime>
  <Words>687</Words>
  <Application>Microsoft Office PowerPoint</Application>
  <PresentationFormat>画面に合わせる (4:3)</PresentationFormat>
  <Paragraphs>56</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HGP創英角ｺﾞｼｯｸUB</vt:lpstr>
      <vt:lpstr>ＭＳ Ｐゴシック</vt:lpstr>
      <vt:lpstr>Arial</vt:lpstr>
      <vt:lpstr>Times New Roman</vt:lpstr>
      <vt:lpstr>標準デザイン</vt:lpstr>
      <vt:lpstr>　■応募者名（団体名）　○○　　（様式２（１）と統一）　　　　</vt:lpstr>
      <vt:lpstr>　■応募者名（団体名）　○○　　（様式２（１）と統一）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団体名</dc:title>
  <dc:creator>なし</dc:creator>
  <cp:lastModifiedBy>vmi</cp:lastModifiedBy>
  <cp:revision>50</cp:revision>
  <cp:lastPrinted>2019-05-06T03:57:56Z</cp:lastPrinted>
  <dcterms:created xsi:type="dcterms:W3CDTF">2016-03-28T11:09:17Z</dcterms:created>
  <dcterms:modified xsi:type="dcterms:W3CDTF">2022-04-18T06:25:06Z</dcterms:modified>
</cp:coreProperties>
</file>