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4133C8"/>
    <a:srgbClr val="4087C8"/>
    <a:srgbClr val="FF0000"/>
    <a:srgbClr val="FFCCFF"/>
    <a:srgbClr val="FFFF99"/>
    <a:srgbClr val="9BDFF7"/>
    <a:srgbClr val="8BD9F5"/>
    <a:srgbClr val="68CE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3804" autoAdjust="0"/>
  </p:normalViewPr>
  <p:slideViewPr>
    <p:cSldViewPr>
      <p:cViewPr varScale="1">
        <p:scale>
          <a:sx n="73" d="100"/>
          <a:sy n="73" d="100"/>
        </p:scale>
        <p:origin x="84" y="85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5"/>
            <a:ext cx="9144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692275" y="3284538"/>
            <a:ext cx="7451725"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7" name="Text Box 12"/>
          <p:cNvSpPr txBox="1">
            <a:spLocks noChangeArrowheads="1"/>
          </p:cNvSpPr>
          <p:nvPr userDrawn="1"/>
        </p:nvSpPr>
        <p:spPr bwMode="auto">
          <a:xfrm>
            <a:off x="0" y="6524625"/>
            <a:ext cx="36369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200" i="1">
                <a:solidFill>
                  <a:schemeClr val="bg1"/>
                </a:solidFill>
                <a:latin typeface="Times New Roman" pitchFamily="18" charset="0"/>
              </a:rPr>
              <a:t>Ministry of Land, Infrastructure, Transport and Tourism</a:t>
            </a:r>
          </a:p>
        </p:txBody>
      </p:sp>
      <p:sp>
        <p:nvSpPr>
          <p:cNvPr id="3074" name="Rectangle 2"/>
          <p:cNvSpPr>
            <a:spLocks noGrp="1" noChangeArrowheads="1"/>
          </p:cNvSpPr>
          <p:nvPr>
            <p:ph type="ctrTitle"/>
          </p:nvPr>
        </p:nvSpPr>
        <p:spPr>
          <a:xfrm>
            <a:off x="1619250" y="2133600"/>
            <a:ext cx="7524750" cy="1470025"/>
          </a:xfrm>
        </p:spPr>
        <p:txBody>
          <a:bodyPr/>
          <a:lstStyle>
            <a:lvl1pPr>
              <a:defRPr sz="4000"/>
            </a:lvl1pPr>
          </a:lstStyle>
          <a:p>
            <a:r>
              <a:rPr lang="ja-JP" altLang="en-US" smtClean="0"/>
              <a:t>マスター タイトルの書式設定</a:t>
            </a:r>
            <a:endParaRPr lang="ja-JP" altLang="en-US"/>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smtClean="0"/>
              <a:t>マスター サブタイトルの書式設定</a:t>
            </a:r>
            <a:endParaRPr lang="ja-JP" altLang="en-US"/>
          </a:p>
        </p:txBody>
      </p:sp>
      <p:sp>
        <p:nvSpPr>
          <p:cNvPr id="9" name="Rectangle 4"/>
          <p:cNvSpPr>
            <a:spLocks noGrp="1" noChangeArrowheads="1"/>
          </p:cNvSpPr>
          <p:nvPr>
            <p:ph type="dt" sz="half" idx="10"/>
          </p:nvPr>
        </p:nvSpPr>
        <p:spPr/>
        <p:txBody>
          <a:bodyPr/>
          <a:lstStyle>
            <a:lvl1pPr>
              <a:defRPr/>
            </a:lvl1pPr>
          </a:lstStyle>
          <a:p>
            <a:pPr>
              <a:defRPr/>
            </a:pPr>
            <a:endParaRPr lang="en-US" altLang="ja-JP"/>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C1E978-A3B9-4673-8199-379729392307}" type="slidenum">
              <a:rPr lang="en-US" altLang="ja-JP"/>
              <a:pPr>
                <a:defRPr/>
              </a:pPr>
              <a:t>‹#›</a:t>
            </a:fld>
            <a:endParaRPr lang="en-US" altLang="ja-JP"/>
          </a:p>
        </p:txBody>
      </p:sp>
    </p:spTree>
    <p:extLst>
      <p:ext uri="{BB962C8B-B14F-4D97-AF65-F5344CB8AC3E}">
        <p14:creationId xmlns:p14="http://schemas.microsoft.com/office/powerpoint/2010/main" val="187420596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2264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0"/>
            <a:ext cx="2171700" cy="6126163"/>
          </a:xfrm>
        </p:spPr>
        <p:txBody>
          <a:bodyPr vert="eaVert"/>
          <a:lstStyle/>
          <a:p>
            <a:r>
              <a:rPr lang="ja-JP" altLang="en-US" smtClean="0"/>
              <a:t>マスター タイトルの書式設定</a:t>
            </a:r>
            <a:endParaRPr lang="ja-JP" altLang="en-US"/>
          </a:p>
        </p:txBody>
      </p:sp>
      <p:sp>
        <p:nvSpPr>
          <p:cNvPr id="3" name="縦書きテキスト プレースホルダ 2"/>
          <p:cNvSpPr>
            <a:spLocks noGrp="1"/>
          </p:cNvSpPr>
          <p:nvPr>
            <p:ph type="body" orient="vert" idx="1"/>
          </p:nvPr>
        </p:nvSpPr>
        <p:spPr>
          <a:xfrm>
            <a:off x="0" y="0"/>
            <a:ext cx="6362700" cy="612616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70143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7367066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25404672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209660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415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88096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116665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151891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4262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a:p>
        </p:txBody>
      </p:sp>
      <p:grpSp>
        <p:nvGrpSpPr>
          <p:cNvPr id="2" name="Group 18"/>
          <p:cNvGrpSpPr>
            <a:grpSpLocks/>
          </p:cNvGrpSpPr>
          <p:nvPr userDrawn="1"/>
        </p:nvGrpSpPr>
        <p:grpSpPr bwMode="auto">
          <a:xfrm>
            <a:off x="0" y="0"/>
            <a:ext cx="9144000" cy="546100"/>
            <a:chOff x="0" y="0"/>
            <a:chExt cx="5760" cy="344"/>
          </a:xfrm>
        </p:grpSpPr>
        <p:pic>
          <p:nvPicPr>
            <p:cNvPr id="1034" name="Picture 9" descr="mlit_top"/>
            <p:cNvPicPr>
              <a:picLocks noChangeAspect="1" noChangeArrowheads="1"/>
            </p:cNvPicPr>
            <p:nvPr userDrawn="1"/>
          </p:nvPicPr>
          <p:blipFill>
            <a:blip r:embed="rId13">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5" name="Group 17"/>
            <p:cNvGrpSpPr>
              <a:grpSpLocks/>
            </p:cNvGrpSpPr>
            <p:nvPr userDrawn="1"/>
          </p:nvGrpSpPr>
          <p:grpSpPr bwMode="auto">
            <a:xfrm>
              <a:off x="0" y="0"/>
              <a:ext cx="5760" cy="318"/>
              <a:chOff x="0" y="0"/>
              <a:chExt cx="5760" cy="318"/>
            </a:xfrm>
          </p:grpSpPr>
          <p:pic>
            <p:nvPicPr>
              <p:cNvPr id="1036" name="Picture 11"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6"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0"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0" y="0"/>
            <a:ext cx="4932363"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timing>
    <p:tnLst>
      <p:par>
        <p:cTn id="1" dur="indefinite" restart="never" nodeType="tmRoot"/>
      </p:par>
    </p:tnLst>
  </p:timing>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5364088" cy="476250"/>
          </a:xfrm>
        </p:spPr>
        <p:txBody>
          <a:bodyPr/>
          <a:lstStyle/>
          <a:p>
            <a:pPr eaLnBrk="1" hangingPunct="1"/>
            <a:r>
              <a:rPr lang="ja-JP" altLang="en-US" sz="1800" dirty="0" smtClean="0">
                <a:solidFill>
                  <a:srgbClr val="4133C8"/>
                </a:solidFill>
              </a:rPr>
              <a:t>　</a:t>
            </a:r>
            <a:r>
              <a:rPr lang="ja-JP" altLang="en-US" sz="1800" dirty="0" smtClean="0">
                <a:solidFill>
                  <a:schemeClr val="tx1"/>
                </a:solidFill>
              </a:rPr>
              <a:t>■応募者名（団体名）　○○</a:t>
            </a:r>
            <a:r>
              <a:rPr lang="ja-JP" altLang="en-US" sz="1800" dirty="0" smtClean="0">
                <a:solidFill>
                  <a:srgbClr val="0000FF"/>
                </a:solidFill>
              </a:rPr>
              <a:t>　　（様式２（１）と統一）　　　　</a:t>
            </a:r>
          </a:p>
        </p:txBody>
      </p:sp>
      <p:sp>
        <p:nvSpPr>
          <p:cNvPr id="5" name="テキスト ボックス 4"/>
          <p:cNvSpPr txBox="1"/>
          <p:nvPr/>
        </p:nvSpPr>
        <p:spPr>
          <a:xfrm>
            <a:off x="8172400" y="6061"/>
            <a:ext cx="971600" cy="307777"/>
          </a:xfrm>
          <a:prstGeom prst="rect">
            <a:avLst/>
          </a:prstGeom>
          <a:noFill/>
          <a:ln>
            <a:noFill/>
          </a:ln>
        </p:spPr>
        <p:txBody>
          <a:bodyPr wrap="square" rtlCol="0">
            <a:spAutoFit/>
          </a:bodyPr>
          <a:lstStyle/>
          <a:p>
            <a:pPr algn="r"/>
            <a:r>
              <a:rPr kumimoji="1" lang="ja-JP" altLang="en-US" sz="1400" dirty="0" smtClean="0"/>
              <a:t>（様式７）</a:t>
            </a:r>
            <a:endParaRPr kumimoji="1" lang="ja-JP" altLang="en-US" sz="1400" dirty="0"/>
          </a:p>
        </p:txBody>
      </p:sp>
      <p:sp>
        <p:nvSpPr>
          <p:cNvPr id="23" name="テキスト ボックス 22"/>
          <p:cNvSpPr txBox="1"/>
          <p:nvPr/>
        </p:nvSpPr>
        <p:spPr>
          <a:xfrm>
            <a:off x="19214" y="550185"/>
            <a:ext cx="9124786" cy="246221"/>
          </a:xfrm>
          <a:prstGeom prst="rect">
            <a:avLst/>
          </a:prstGeom>
          <a:noFill/>
          <a:ln>
            <a:noFill/>
          </a:ln>
        </p:spPr>
        <p:txBody>
          <a:bodyPr wrap="square" rtlCol="0">
            <a:spAutoFit/>
          </a:bodyPr>
          <a:lstStyle/>
          <a:p>
            <a:r>
              <a:rPr lang="en-US" altLang="ja-JP" sz="1000" b="1" dirty="0">
                <a:latin typeface="+mn-ea"/>
                <a:ea typeface="+mn-ea"/>
              </a:rPr>
              <a:t>【</a:t>
            </a:r>
            <a:r>
              <a:rPr lang="ja-JP" altLang="en-US" sz="1000" b="1" dirty="0">
                <a:latin typeface="+mn-ea"/>
                <a:ea typeface="+mn-ea"/>
              </a:rPr>
              <a:t>事業名称</a:t>
            </a:r>
            <a:r>
              <a:rPr lang="en-US" altLang="ja-JP" sz="1000" b="1" dirty="0">
                <a:latin typeface="+mn-ea"/>
                <a:ea typeface="+mn-ea"/>
              </a:rPr>
              <a:t>】</a:t>
            </a:r>
            <a:r>
              <a:rPr lang="ja-JP" altLang="en-US" sz="1000" b="1" dirty="0">
                <a:latin typeface="+mn-ea"/>
                <a:ea typeface="+mn-ea"/>
              </a:rPr>
              <a:t>　</a:t>
            </a:r>
            <a:r>
              <a:rPr lang="ja-JP" altLang="en-US" sz="1000" b="1" u="sng" dirty="0">
                <a:latin typeface="+mn-ea"/>
                <a:ea typeface="+mn-ea"/>
              </a:rPr>
              <a:t>○○○</a:t>
            </a:r>
            <a:r>
              <a:rPr lang="ja-JP" altLang="en-US" sz="1000" b="1" u="sng" dirty="0" smtClean="0">
                <a:latin typeface="+mn-ea"/>
                <a:ea typeface="+mn-ea"/>
              </a:rPr>
              <a:t>○</a:t>
            </a:r>
            <a:r>
              <a:rPr lang="ja-JP" altLang="en-US" sz="1000" b="1" dirty="0" smtClean="0">
                <a:solidFill>
                  <a:srgbClr val="0000FF"/>
                </a:solidFill>
                <a:latin typeface="+mn-ea"/>
                <a:ea typeface="+mn-ea"/>
              </a:rPr>
              <a:t>（様式３「事業名称」欄と統一）</a:t>
            </a:r>
            <a:r>
              <a:rPr lang="ja-JP" altLang="en-US" sz="1000" b="1" u="sng" dirty="0">
                <a:latin typeface="+mn-ea"/>
                <a:ea typeface="+mn-ea"/>
              </a:rPr>
              <a:t>　</a:t>
            </a:r>
            <a:r>
              <a:rPr lang="ja-JP" altLang="en-US" sz="1000" b="1" u="sng" dirty="0" smtClean="0">
                <a:latin typeface="+mn-ea"/>
                <a:ea typeface="+mn-ea"/>
              </a:rPr>
              <a:t>　</a:t>
            </a:r>
            <a:endParaRPr lang="ja-JP" altLang="en-US" sz="1000" b="1" dirty="0">
              <a:solidFill>
                <a:srgbClr val="0000FF"/>
              </a:solidFill>
              <a:latin typeface="+mn-ea"/>
              <a:ea typeface="+mn-ea"/>
            </a:endParaRPr>
          </a:p>
        </p:txBody>
      </p:sp>
      <p:sp>
        <p:nvSpPr>
          <p:cNvPr id="28" name="Rectangle 2"/>
          <p:cNvSpPr txBox="1">
            <a:spLocks noChangeArrowheads="1"/>
          </p:cNvSpPr>
          <p:nvPr/>
        </p:nvSpPr>
        <p:spPr bwMode="auto">
          <a:xfrm>
            <a:off x="4423992" y="-10732"/>
            <a:ext cx="3707904"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a:lstStyle>
          <a:p>
            <a:pPr algn="r"/>
            <a:r>
              <a:rPr lang="ja-JP" altLang="en-US" sz="1200" kern="0" dirty="0" smtClean="0">
                <a:solidFill>
                  <a:srgbClr val="4133C8"/>
                </a:solidFill>
              </a:rPr>
              <a:t>　</a:t>
            </a:r>
            <a:r>
              <a:rPr lang="ja-JP" altLang="en-US" sz="1200" kern="0" dirty="0" smtClean="0">
                <a:solidFill>
                  <a:schemeClr val="tx1"/>
                </a:solidFill>
              </a:rPr>
              <a:t>■（</a:t>
            </a:r>
            <a:r>
              <a:rPr lang="ja-JP" altLang="en-US" sz="1200" kern="0" dirty="0">
                <a:solidFill>
                  <a:schemeClr val="tx1"/>
                </a:solidFill>
              </a:rPr>
              <a:t>ソフト提案</a:t>
            </a:r>
            <a:r>
              <a:rPr lang="ja-JP" altLang="en-US" sz="1200" kern="0" dirty="0" smtClean="0">
                <a:solidFill>
                  <a:schemeClr val="tx1"/>
                </a:solidFill>
              </a:rPr>
              <a:t>部門（ソフト型））</a:t>
            </a:r>
            <a:r>
              <a:rPr lang="ja-JP" altLang="en-US" sz="1200" kern="0" dirty="0" smtClean="0">
                <a:solidFill>
                  <a:srgbClr val="0000FF"/>
                </a:solidFill>
              </a:rPr>
              <a:t>　　</a:t>
            </a:r>
          </a:p>
        </p:txBody>
      </p:sp>
      <p:sp>
        <p:nvSpPr>
          <p:cNvPr id="29" name="テキスト ボックス 28"/>
          <p:cNvSpPr txBox="1"/>
          <p:nvPr/>
        </p:nvSpPr>
        <p:spPr>
          <a:xfrm>
            <a:off x="6906339" y="299044"/>
            <a:ext cx="2246480" cy="276999"/>
          </a:xfrm>
          <a:prstGeom prst="rect">
            <a:avLst/>
          </a:prstGeom>
          <a:noFill/>
          <a:ln>
            <a:noFill/>
          </a:ln>
        </p:spPr>
        <p:txBody>
          <a:bodyPr wrap="square" rtlCol="0">
            <a:spAutoFit/>
          </a:bodyPr>
          <a:lstStyle/>
          <a:p>
            <a:r>
              <a:rPr kumimoji="1" lang="en-US" altLang="ja-JP" sz="1200" dirty="0" smtClean="0">
                <a:solidFill>
                  <a:srgbClr val="0000FF"/>
                </a:solidFill>
              </a:rPr>
              <a:t>※</a:t>
            </a:r>
            <a:r>
              <a:rPr kumimoji="1" lang="ja-JP" altLang="en-US" sz="1200" dirty="0" smtClean="0">
                <a:solidFill>
                  <a:srgbClr val="0000FF"/>
                </a:solidFill>
              </a:rPr>
              <a:t>様式</a:t>
            </a:r>
            <a:r>
              <a:rPr lang="ja-JP" altLang="en-US" sz="1200" dirty="0">
                <a:solidFill>
                  <a:srgbClr val="0000FF"/>
                </a:solidFill>
              </a:rPr>
              <a:t>３</a:t>
            </a:r>
            <a:r>
              <a:rPr kumimoji="1" lang="ja-JP" altLang="en-US" sz="1200" dirty="0" smtClean="0">
                <a:solidFill>
                  <a:srgbClr val="0000FF"/>
                </a:solidFill>
              </a:rPr>
              <a:t>と統一</a:t>
            </a:r>
            <a:endParaRPr kumimoji="1" lang="en-US" altLang="ja-JP" sz="1200" dirty="0" smtClean="0">
              <a:solidFill>
                <a:srgbClr val="0000FF"/>
              </a:solidFill>
            </a:endParaRPr>
          </a:p>
        </p:txBody>
      </p:sp>
      <p:graphicFrame>
        <p:nvGraphicFramePr>
          <p:cNvPr id="15" name="表 14"/>
          <p:cNvGraphicFramePr>
            <a:graphicFrameLocks noGrp="1"/>
          </p:cNvGraphicFramePr>
          <p:nvPr>
            <p:extLst>
              <p:ext uri="{D42A27DB-BD31-4B8C-83A1-F6EECF244321}">
                <p14:modId xmlns:p14="http://schemas.microsoft.com/office/powerpoint/2010/main" val="829448604"/>
              </p:ext>
            </p:extLst>
          </p:nvPr>
        </p:nvGraphicFramePr>
        <p:xfrm>
          <a:off x="130451" y="860567"/>
          <a:ext cx="8820130" cy="486989"/>
        </p:xfrm>
        <a:graphic>
          <a:graphicData uri="http://schemas.openxmlformats.org/drawingml/2006/table">
            <a:tbl>
              <a:tblPr firstRow="1" bandRow="1">
                <a:tableStyleId>{5C22544A-7EE6-4342-B048-85BDC9FD1C3A}</a:tableStyleId>
              </a:tblPr>
              <a:tblGrid>
                <a:gridCol w="769141">
                  <a:extLst>
                    <a:ext uri="{9D8B030D-6E8A-4147-A177-3AD203B41FA5}">
                      <a16:colId xmlns:a16="http://schemas.microsoft.com/office/drawing/2014/main" val="4144917312"/>
                    </a:ext>
                  </a:extLst>
                </a:gridCol>
                <a:gridCol w="8050989">
                  <a:extLst>
                    <a:ext uri="{9D8B030D-6E8A-4147-A177-3AD203B41FA5}">
                      <a16:colId xmlns:a16="http://schemas.microsoft.com/office/drawing/2014/main" val="2991735175"/>
                    </a:ext>
                  </a:extLst>
                </a:gridCol>
              </a:tblGrid>
              <a:tr h="486989">
                <a:tc>
                  <a:txBody>
                    <a:bodyPr/>
                    <a:lstStyle/>
                    <a:p>
                      <a:pPr algn="ctr"/>
                      <a:r>
                        <a:rPr kumimoji="1" lang="ja-JP" altLang="en-US" sz="1000" b="1" strike="noStrike" dirty="0" smtClean="0">
                          <a:solidFill>
                            <a:schemeClr val="tx1"/>
                          </a:solidFill>
                          <a:latin typeface="+mn-ea"/>
                          <a:ea typeface="+mn-ea"/>
                        </a:rPr>
                        <a:t>事業概要</a:t>
                      </a:r>
                      <a:endParaRPr kumimoji="1" lang="ja-JP" altLang="en-US" sz="1000" b="1" strike="noStrike" dirty="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BE0E3"/>
                    </a:solidFill>
                  </a:tcPr>
                </a:tc>
                <a:tc>
                  <a:txBody>
                    <a:bodyPr/>
                    <a:lstStyle/>
                    <a:p>
                      <a:r>
                        <a:rPr lang="en-US" altLang="ja-JP" sz="1000" dirty="0" smtClean="0">
                          <a:solidFill>
                            <a:srgbClr val="0000FF"/>
                          </a:solidFill>
                          <a:latin typeface="+mn-ea"/>
                          <a:ea typeface="+mn-ea"/>
                        </a:rPr>
                        <a:t>※</a:t>
                      </a:r>
                      <a:r>
                        <a:rPr lang="ja-JP" altLang="en-US" sz="1000" dirty="0" smtClean="0">
                          <a:solidFill>
                            <a:srgbClr val="0000FF"/>
                          </a:solidFill>
                          <a:latin typeface="+mn-ea"/>
                          <a:ea typeface="+mn-ea"/>
                        </a:rPr>
                        <a:t>様式３「事業概要」欄の内容を、転記してください。</a:t>
                      </a:r>
                      <a:endParaRPr kumimoji="1" lang="ja-JP" altLang="en-US" sz="1000" b="0" dirty="0" smtClean="0">
                        <a:solidFill>
                          <a:schemeClr val="tx1"/>
                        </a:solidFill>
                        <a:latin typeface="+mn-ea"/>
                        <a:ea typeface="+mn-ea"/>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0661635"/>
                  </a:ext>
                </a:extLst>
              </a:tr>
            </a:tbl>
          </a:graphicData>
        </a:graphic>
      </p:graphicFrame>
      <p:graphicFrame>
        <p:nvGraphicFramePr>
          <p:cNvPr id="16" name="表 15"/>
          <p:cNvGraphicFramePr>
            <a:graphicFrameLocks noGrp="1"/>
          </p:cNvGraphicFramePr>
          <p:nvPr>
            <p:extLst>
              <p:ext uri="{D42A27DB-BD31-4B8C-83A1-F6EECF244321}">
                <p14:modId xmlns:p14="http://schemas.microsoft.com/office/powerpoint/2010/main" val="953633679"/>
              </p:ext>
            </p:extLst>
          </p:nvPr>
        </p:nvGraphicFramePr>
        <p:xfrm>
          <a:off x="130449" y="1412776"/>
          <a:ext cx="4028659" cy="3254400"/>
        </p:xfrm>
        <a:graphic>
          <a:graphicData uri="http://schemas.openxmlformats.org/drawingml/2006/table">
            <a:tbl>
              <a:tblPr firstRow="1" bandRow="1">
                <a:tableStyleId>{5C22544A-7EE6-4342-B048-85BDC9FD1C3A}</a:tableStyleId>
              </a:tblPr>
              <a:tblGrid>
                <a:gridCol w="777461">
                  <a:extLst>
                    <a:ext uri="{9D8B030D-6E8A-4147-A177-3AD203B41FA5}">
                      <a16:colId xmlns:a16="http://schemas.microsoft.com/office/drawing/2014/main" val="2776354826"/>
                    </a:ext>
                  </a:extLst>
                </a:gridCol>
                <a:gridCol w="3251198">
                  <a:extLst>
                    <a:ext uri="{9D8B030D-6E8A-4147-A177-3AD203B41FA5}">
                      <a16:colId xmlns:a16="http://schemas.microsoft.com/office/drawing/2014/main" val="240280096"/>
                    </a:ext>
                  </a:extLst>
                </a:gridCol>
              </a:tblGrid>
              <a:tr h="20826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smtClean="0">
                          <a:solidFill>
                            <a:schemeClr val="tx1"/>
                          </a:solidFill>
                          <a:latin typeface="+mn-ea"/>
                          <a:ea typeface="+mn-ea"/>
                        </a:rPr>
                        <a:t>活動地域</a:t>
                      </a:r>
                      <a:endParaRPr kumimoji="1" lang="en-US" altLang="ja-JP" sz="1000" b="1" dirty="0" smtClean="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BE0E3"/>
                    </a:solidFill>
                  </a:tcPr>
                </a:tc>
                <a:tc>
                  <a:txBody>
                    <a:bodyPr/>
                    <a:lstStyle/>
                    <a:p>
                      <a:pPr marL="0" indent="0" algn="l">
                        <a:buFont typeface="Wingdings" panose="05000000000000000000" pitchFamily="2" charset="2"/>
                        <a:buNone/>
                      </a:pPr>
                      <a:r>
                        <a:rPr kumimoji="1" lang="ja-JP" altLang="en-US" sz="1000" b="0" kern="1200" dirty="0" smtClean="0">
                          <a:solidFill>
                            <a:schemeClr val="tx1"/>
                          </a:solidFill>
                          <a:effectLst/>
                          <a:latin typeface="+mn-ea"/>
                          <a:ea typeface="+mn-ea"/>
                          <a:cs typeface="+mn-cs"/>
                        </a:rPr>
                        <a:t>○○</a:t>
                      </a:r>
                      <a:r>
                        <a:rPr kumimoji="1" lang="ja-JP" altLang="ja-JP" sz="1000" b="0" kern="1200" dirty="0" smtClean="0">
                          <a:solidFill>
                            <a:schemeClr val="tx1"/>
                          </a:solidFill>
                          <a:effectLst/>
                          <a:latin typeface="+mn-ea"/>
                          <a:ea typeface="+mn-ea"/>
                          <a:cs typeface="+mn-cs"/>
                        </a:rPr>
                        <a:t>県</a:t>
                      </a:r>
                      <a:r>
                        <a:rPr kumimoji="1" lang="ja-JP" altLang="en-US" sz="1000" b="0" kern="1200" dirty="0" smtClean="0">
                          <a:solidFill>
                            <a:schemeClr val="tx1"/>
                          </a:solidFill>
                          <a:effectLst/>
                          <a:latin typeface="+mn-ea"/>
                          <a:ea typeface="+mn-ea"/>
                          <a:cs typeface="+mn-cs"/>
                        </a:rPr>
                        <a:t>○○市</a:t>
                      </a:r>
                      <a:endParaRPr kumimoji="1" lang="en-US" altLang="ja-JP" sz="1000" b="0" dirty="0" smtClean="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5619653"/>
                  </a:ext>
                </a:extLst>
              </a:tr>
              <a:tr h="2196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smtClean="0">
                          <a:solidFill>
                            <a:schemeClr val="tx1"/>
                          </a:solidFill>
                          <a:latin typeface="+mn-ea"/>
                          <a:ea typeface="+mn-ea"/>
                        </a:rPr>
                        <a:t>役割分担</a:t>
                      </a:r>
                      <a:endParaRPr kumimoji="1" lang="en-US" altLang="ja-JP" sz="1000" b="1" dirty="0" smtClean="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BE0E3"/>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ja-JP" sz="1000" dirty="0" smtClean="0">
                          <a:solidFill>
                            <a:srgbClr val="0000FF"/>
                          </a:solidFill>
                          <a:latin typeface="+mn-ea"/>
                          <a:ea typeface="+mn-ea"/>
                        </a:rPr>
                        <a:t>※</a:t>
                      </a:r>
                      <a:r>
                        <a:rPr lang="ja-JP" altLang="en-US" sz="1000" dirty="0" smtClean="0">
                          <a:solidFill>
                            <a:srgbClr val="0000FF"/>
                          </a:solidFill>
                          <a:latin typeface="+mn-ea"/>
                          <a:ea typeface="+mn-ea"/>
                        </a:rPr>
                        <a:t>様式４「役割分担」欄を参考に、連携する各主体の役割と関係性を示してください。</a:t>
                      </a:r>
                      <a:endParaRPr lang="en-US" altLang="ja-JP" sz="1000" dirty="0" smtClean="0">
                        <a:solidFill>
                          <a:srgbClr val="0000FF"/>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en-US" altLang="ja-JP" sz="1000" b="0" dirty="0" smtClean="0">
                          <a:solidFill>
                            <a:srgbClr val="0000FF"/>
                          </a:solidFill>
                          <a:latin typeface="+mn-ea"/>
                          <a:ea typeface="+mn-ea"/>
                        </a:rPr>
                        <a:t>※</a:t>
                      </a:r>
                      <a:r>
                        <a:rPr kumimoji="1" lang="ja-JP" altLang="en-US" sz="1000" b="0" dirty="0" smtClean="0">
                          <a:solidFill>
                            <a:srgbClr val="0000FF"/>
                          </a:solidFill>
                          <a:latin typeface="+mn-ea"/>
                          <a:ea typeface="+mn-ea"/>
                        </a:rPr>
                        <a:t>図式化する等、わかりやすくなるように工夫してください。</a:t>
                      </a:r>
                      <a:endParaRPr kumimoji="1" lang="ja-JP" altLang="en-US" sz="1000" b="0" dirty="0" smtClean="0">
                        <a:solidFill>
                          <a:schemeClr val="tx1"/>
                        </a:solidFill>
                        <a:latin typeface="+mn-ea"/>
                        <a:ea typeface="+mn-ea"/>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57497281"/>
                  </a:ext>
                </a:extLst>
              </a:tr>
              <a:tr h="828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smtClean="0">
                          <a:solidFill>
                            <a:schemeClr val="tx1"/>
                          </a:solidFill>
                          <a:latin typeface="+mn-ea"/>
                          <a:ea typeface="+mn-ea"/>
                        </a:rPr>
                        <a:t>採択実績</a:t>
                      </a:r>
                      <a:endParaRPr kumimoji="1" lang="en-US" altLang="ja-JP" sz="1000" b="1" dirty="0" smtClean="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BE0E3"/>
                    </a:solidFill>
                  </a:tcPr>
                </a:tc>
                <a:tc>
                  <a:txBody>
                    <a:bodyPr/>
                    <a:lstStyle/>
                    <a:p>
                      <a:r>
                        <a:rPr lang="en-US" altLang="ja-JP" sz="1000" dirty="0" smtClean="0">
                          <a:solidFill>
                            <a:srgbClr val="0000FF"/>
                          </a:solidFill>
                          <a:latin typeface="+mn-ea"/>
                          <a:ea typeface="+mn-ea"/>
                        </a:rPr>
                        <a:t>※</a:t>
                      </a:r>
                      <a:r>
                        <a:rPr lang="ja-JP" altLang="en-US" sz="1000" dirty="0" smtClean="0">
                          <a:solidFill>
                            <a:srgbClr val="0000FF"/>
                          </a:solidFill>
                          <a:latin typeface="+mn-ea"/>
                          <a:ea typeface="+mn-ea"/>
                        </a:rPr>
                        <a:t>これまで、国土交通省が実施した空き家対策に関連する各種モデル事業に関して、採択実績がある場合、全て記載してください。</a:t>
                      </a:r>
                      <a:endParaRPr lang="en-US" altLang="ja-JP" sz="1000" dirty="0" smtClean="0">
                        <a:solidFill>
                          <a:srgbClr val="0000FF"/>
                        </a:solidFill>
                        <a:latin typeface="+mn-ea"/>
                        <a:ea typeface="+mn-ea"/>
                      </a:endParaRPr>
                    </a:p>
                    <a:p>
                      <a:r>
                        <a:rPr lang="en-US" altLang="ja-JP" sz="1000" dirty="0" smtClean="0">
                          <a:solidFill>
                            <a:srgbClr val="0000FF"/>
                          </a:solidFill>
                          <a:latin typeface="+mn-ea"/>
                          <a:ea typeface="+mn-ea"/>
                        </a:rPr>
                        <a:t>※</a:t>
                      </a:r>
                      <a:r>
                        <a:rPr lang="ja-JP" altLang="en-US" sz="1000" dirty="0" smtClean="0">
                          <a:solidFill>
                            <a:srgbClr val="0000FF"/>
                          </a:solidFill>
                          <a:latin typeface="+mn-ea"/>
                          <a:ea typeface="+mn-ea"/>
                        </a:rPr>
                        <a:t>応募者だけでなく、構成員・連携先に実績がある場合も、記載してください。</a:t>
                      </a:r>
                      <a:endParaRPr lang="en-US" altLang="ja-JP" sz="1000" dirty="0" smtClean="0">
                        <a:solidFill>
                          <a:srgbClr val="0000FF"/>
                        </a:solidFill>
                        <a:latin typeface="+mn-ea"/>
                        <a:ea typeface="+mn-ea"/>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3413395"/>
                  </a:ext>
                </a:extLst>
              </a:tr>
            </a:tbl>
          </a:graphicData>
        </a:graphic>
      </p:graphicFrame>
      <p:graphicFrame>
        <p:nvGraphicFramePr>
          <p:cNvPr id="17" name="表 16"/>
          <p:cNvGraphicFramePr>
            <a:graphicFrameLocks noGrp="1"/>
          </p:cNvGraphicFramePr>
          <p:nvPr>
            <p:extLst>
              <p:ext uri="{D42A27DB-BD31-4B8C-83A1-F6EECF244321}">
                <p14:modId xmlns:p14="http://schemas.microsoft.com/office/powerpoint/2010/main" val="468759042"/>
              </p:ext>
            </p:extLst>
          </p:nvPr>
        </p:nvGraphicFramePr>
        <p:xfrm>
          <a:off x="4296739" y="1427766"/>
          <a:ext cx="4653841" cy="3239410"/>
        </p:xfrm>
        <a:graphic>
          <a:graphicData uri="http://schemas.openxmlformats.org/drawingml/2006/table">
            <a:tbl>
              <a:tblPr firstRow="1" bandRow="1">
                <a:tableStyleId>{5C22544A-7EE6-4342-B048-85BDC9FD1C3A}</a:tableStyleId>
              </a:tblPr>
              <a:tblGrid>
                <a:gridCol w="4653841">
                  <a:extLst>
                    <a:ext uri="{9D8B030D-6E8A-4147-A177-3AD203B41FA5}">
                      <a16:colId xmlns:a16="http://schemas.microsoft.com/office/drawing/2014/main" val="331853674"/>
                    </a:ext>
                  </a:extLst>
                </a:gridCol>
              </a:tblGrid>
              <a:tr h="263851">
                <a:tc>
                  <a:txBody>
                    <a:bodyPr/>
                    <a:lstStyle/>
                    <a:p>
                      <a:pPr algn="ctr"/>
                      <a:r>
                        <a:rPr kumimoji="1" lang="ja-JP" altLang="en-US" sz="1200" b="1" dirty="0" smtClean="0">
                          <a:solidFill>
                            <a:schemeClr val="tx1"/>
                          </a:solidFill>
                          <a:latin typeface="+mn-ea"/>
                          <a:ea typeface="+mn-ea"/>
                        </a:rPr>
                        <a:t>取組内容</a:t>
                      </a:r>
                      <a:endParaRPr kumimoji="1" lang="ja-JP" altLang="en-US" sz="1200" b="1" dirty="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90000"/>
                      </a:schemeClr>
                    </a:solidFill>
                  </a:tcPr>
                </a:tc>
                <a:extLst>
                  <a:ext uri="{0D108BD9-81ED-4DB2-BD59-A6C34878D82A}">
                    <a16:rowId xmlns:a16="http://schemas.microsoft.com/office/drawing/2014/main" val="1789092196"/>
                  </a:ext>
                </a:extLst>
              </a:tr>
              <a:tr h="2975559">
                <a:tc>
                  <a:txBody>
                    <a:body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200" b="1" dirty="0" smtClean="0">
                          <a:latin typeface="+mn-ea"/>
                          <a:ea typeface="+mn-ea"/>
                        </a:rPr>
                        <a:t>【</a:t>
                      </a:r>
                      <a:r>
                        <a:rPr kumimoji="1" lang="ja-JP" altLang="en-US" sz="1200" b="1" dirty="0" smtClean="0">
                          <a:latin typeface="+mn-ea"/>
                          <a:ea typeface="+mn-ea"/>
                        </a:rPr>
                        <a:t>令和５年度</a:t>
                      </a:r>
                      <a:r>
                        <a:rPr kumimoji="1" lang="en-US" altLang="ja-JP" sz="1200" b="1" dirty="0" smtClean="0">
                          <a:latin typeface="+mn-ea"/>
                          <a:ea typeface="+mn-ea"/>
                        </a:rPr>
                        <a:t>】</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ja-JP" altLang="en-US" sz="1200" b="1" dirty="0" smtClean="0">
                          <a:latin typeface="+mn-ea"/>
                          <a:ea typeface="+mn-ea"/>
                        </a:rPr>
                        <a:t>①○○の調査</a:t>
                      </a:r>
                    </a:p>
                    <a:p>
                      <a:pPr marL="171450" marR="0" lvl="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1" lang="ja-JP" altLang="en-US" sz="1200" dirty="0" smtClean="0">
                          <a:latin typeface="+mn-ea"/>
                          <a:ea typeface="+mn-ea"/>
                        </a:rPr>
                        <a:t>○○を行う。</a:t>
                      </a:r>
                      <a:endParaRPr kumimoji="1" lang="en-US" altLang="ja-JP" sz="1200" dirty="0" smtClean="0">
                        <a:latin typeface="+mn-ea"/>
                        <a:ea typeface="+mn-ea"/>
                      </a:endParaRPr>
                    </a:p>
                    <a:p>
                      <a:pPr marL="171450" marR="0" lvl="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endParaRPr kumimoji="1" lang="en-US" altLang="ja-JP" sz="1200" dirty="0" smtClean="0">
                        <a:latin typeface="+mn-ea"/>
                        <a:ea typeface="+mn-ea"/>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200" b="1" dirty="0" smtClean="0">
                          <a:latin typeface="+mn-ea"/>
                          <a:ea typeface="+mn-ea"/>
                        </a:rPr>
                        <a:t>【</a:t>
                      </a:r>
                      <a:r>
                        <a:rPr kumimoji="1" lang="ja-JP" altLang="en-US" sz="1200" b="1" dirty="0" smtClean="0">
                          <a:latin typeface="+mn-ea"/>
                          <a:ea typeface="+mn-ea"/>
                        </a:rPr>
                        <a:t>令和６・７年度</a:t>
                      </a:r>
                      <a:r>
                        <a:rPr kumimoji="1" lang="en-US" altLang="ja-JP" sz="1200" b="1" dirty="0" smtClean="0">
                          <a:latin typeface="+mn-ea"/>
                          <a:ea typeface="+mn-ea"/>
                        </a:rPr>
                        <a:t>】</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ja-JP" altLang="en-US" sz="1200" b="1" dirty="0" smtClean="0">
                          <a:latin typeface="+mn-ea"/>
                          <a:ea typeface="+mn-ea"/>
                        </a:rPr>
                        <a:t>①○○の改修</a:t>
                      </a:r>
                    </a:p>
                    <a:p>
                      <a:pPr marL="171450" marR="0" lvl="0" indent="-171450" algn="l" defTabSz="914400" rtl="0" eaLnBrk="1" fontAlgn="auto" latinLnBrk="0" hangingPunct="1">
                        <a:lnSpc>
                          <a:spcPct val="100000"/>
                        </a:lnSpc>
                        <a:spcBef>
                          <a:spcPts val="300"/>
                        </a:spcBef>
                        <a:spcAft>
                          <a:spcPts val="0"/>
                        </a:spcAft>
                        <a:buClrTx/>
                        <a:buSzTx/>
                        <a:buFont typeface="Arial" panose="020B0604020202020204" pitchFamily="34" charset="0"/>
                        <a:buChar char="•"/>
                        <a:tabLst/>
                        <a:defRPr/>
                      </a:pPr>
                      <a:r>
                        <a:rPr kumimoji="1" lang="ja-JP" altLang="en-US" sz="1200" dirty="0" smtClean="0">
                          <a:latin typeface="+mn-ea"/>
                          <a:ea typeface="+mn-ea"/>
                        </a:rPr>
                        <a:t>改修設計及び改修工事を実施する。</a:t>
                      </a:r>
                      <a:endParaRPr kumimoji="1" lang="en-US" altLang="ja-JP" sz="1200" dirty="0" smtClean="0">
                        <a:latin typeface="+mn-ea"/>
                        <a:ea typeface="+mn-ea"/>
                      </a:endParaRPr>
                    </a:p>
                    <a:p>
                      <a:pPr marL="0" marR="0" lvl="0" indent="0" algn="l" defTabSz="914400" rtl="0" eaLnBrk="1" fontAlgn="auto" latinLnBrk="0" hangingPunct="1">
                        <a:lnSpc>
                          <a:spcPct val="100000"/>
                        </a:lnSpc>
                        <a:spcBef>
                          <a:spcPts val="300"/>
                        </a:spcBef>
                        <a:spcAft>
                          <a:spcPts val="0"/>
                        </a:spcAft>
                        <a:buClrTx/>
                        <a:buSzTx/>
                        <a:buFont typeface="Arial" panose="020B0604020202020204" pitchFamily="34" charset="0"/>
                        <a:buNone/>
                        <a:tabLst/>
                        <a:defRPr/>
                      </a:pPr>
                      <a:endParaRPr kumimoji="1" lang="en-US" altLang="ja-JP" sz="1200" dirty="0" smtClean="0">
                        <a:latin typeface="+mn-ea"/>
                        <a:ea typeface="+mn-ea"/>
                      </a:endParaRPr>
                    </a:p>
                    <a:p>
                      <a:pPr marL="0" marR="0" lvl="0" indent="0" algn="l" defTabSz="914400" rtl="0" eaLnBrk="1" fontAlgn="auto" latinLnBrk="0" hangingPunct="1">
                        <a:lnSpc>
                          <a:spcPct val="100000"/>
                        </a:lnSpc>
                        <a:spcBef>
                          <a:spcPts val="300"/>
                        </a:spcBef>
                        <a:spcAft>
                          <a:spcPts val="0"/>
                        </a:spcAft>
                        <a:buClrTx/>
                        <a:buSzTx/>
                        <a:buFont typeface="Arial" panose="020B0604020202020204" pitchFamily="34" charset="0"/>
                        <a:buNone/>
                        <a:tabLst/>
                        <a:defRPr/>
                      </a:pPr>
                      <a:endParaRPr kumimoji="1" lang="en-US" altLang="ja-JP" sz="1200" dirty="0" smtClean="0">
                        <a:latin typeface="+mn-ea"/>
                        <a:ea typeface="+mn-ea"/>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ja-JP" sz="1200" dirty="0" smtClean="0">
                          <a:solidFill>
                            <a:srgbClr val="0000FF"/>
                          </a:solidFill>
                        </a:rPr>
                        <a:t>※</a:t>
                      </a:r>
                      <a:r>
                        <a:rPr lang="ja-JP" altLang="en-US" sz="1200" dirty="0" smtClean="0">
                          <a:solidFill>
                            <a:srgbClr val="0000FF"/>
                          </a:solidFill>
                        </a:rPr>
                        <a:t>様式３「取組内容」欄を参考に、取組内容を端的に記載してください</a:t>
                      </a:r>
                      <a:r>
                        <a:rPr kumimoji="1" lang="ja-JP" altLang="en-US" sz="1200" b="0" dirty="0" smtClean="0">
                          <a:solidFill>
                            <a:srgbClr val="0000FF"/>
                          </a:solidFill>
                          <a:latin typeface="+mn-ea"/>
                          <a:ea typeface="+mn-ea"/>
                        </a:rPr>
                        <a:t>。</a:t>
                      </a:r>
                      <a:endParaRPr kumimoji="1" lang="en-US" altLang="ja-JP" sz="1200" b="0" dirty="0" smtClean="0">
                        <a:solidFill>
                          <a:srgbClr val="0000FF"/>
                        </a:solidFill>
                        <a:latin typeface="+mn-ea"/>
                        <a:ea typeface="+mn-ea"/>
                      </a:endParaRPr>
                    </a:p>
                    <a:p>
                      <a:r>
                        <a:rPr lang="en-US" altLang="ja-JP" sz="1200" dirty="0" smtClean="0">
                          <a:solidFill>
                            <a:srgbClr val="0000FF"/>
                          </a:solidFill>
                        </a:rPr>
                        <a:t>※</a:t>
                      </a:r>
                      <a:r>
                        <a:rPr lang="ja-JP" altLang="en-US" sz="1200" dirty="0" smtClean="0">
                          <a:solidFill>
                            <a:srgbClr val="0000FF"/>
                          </a:solidFill>
                        </a:rPr>
                        <a:t>単に取り組む内容を箇条書きにするだけ</a:t>
                      </a:r>
                      <a:r>
                        <a:rPr lang="ja-JP" altLang="en-US" sz="1200" smtClean="0">
                          <a:solidFill>
                            <a:srgbClr val="0000FF"/>
                          </a:solidFill>
                        </a:rPr>
                        <a:t>で</a:t>
                      </a:r>
                      <a:r>
                        <a:rPr lang="ja-JP" altLang="en-US" sz="1200" smtClean="0">
                          <a:solidFill>
                            <a:srgbClr val="0000FF"/>
                          </a:solidFill>
                        </a:rPr>
                        <a:t>はなく、どの</a:t>
                      </a:r>
                      <a:r>
                        <a:rPr lang="ja-JP" altLang="en-US" sz="1200" dirty="0" smtClean="0">
                          <a:solidFill>
                            <a:srgbClr val="0000FF"/>
                          </a:solidFill>
                        </a:rPr>
                        <a:t>ような取組を行うのかが読み取れるように工夫してください。</a:t>
                      </a:r>
                      <a:endParaRPr lang="en-US" altLang="ja-JP" sz="1200" dirty="0" smtClean="0">
                        <a:solidFill>
                          <a:srgbClr val="0000FF"/>
                        </a:solidFill>
                      </a:endParaRPr>
                    </a:p>
                    <a:p>
                      <a:r>
                        <a:rPr lang="en-US" altLang="ja-JP" sz="1200" dirty="0" smtClean="0">
                          <a:solidFill>
                            <a:srgbClr val="0000FF"/>
                          </a:solidFill>
                        </a:rPr>
                        <a:t>※</a:t>
                      </a:r>
                      <a:r>
                        <a:rPr lang="ja-JP" altLang="en-US" sz="1200" dirty="0" smtClean="0">
                          <a:solidFill>
                            <a:srgbClr val="0000FF"/>
                          </a:solidFill>
                        </a:rPr>
                        <a:t>内容が読み取れない場合、不採択となりえます。</a:t>
                      </a:r>
                      <a:endParaRPr lang="en-US" altLang="ja-JP" sz="1200" dirty="0" smtClean="0">
                        <a:solidFill>
                          <a:srgbClr val="0000FF"/>
                        </a:solidFill>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12650827"/>
                  </a:ext>
                </a:extLst>
              </a:tr>
            </a:tbl>
          </a:graphicData>
        </a:graphic>
      </p:graphicFrame>
      <p:graphicFrame>
        <p:nvGraphicFramePr>
          <p:cNvPr id="18" name="表 17"/>
          <p:cNvGraphicFramePr>
            <a:graphicFrameLocks noGrp="1"/>
          </p:cNvGraphicFramePr>
          <p:nvPr>
            <p:extLst>
              <p:ext uri="{D42A27DB-BD31-4B8C-83A1-F6EECF244321}">
                <p14:modId xmlns:p14="http://schemas.microsoft.com/office/powerpoint/2010/main" val="636253734"/>
              </p:ext>
            </p:extLst>
          </p:nvPr>
        </p:nvGraphicFramePr>
        <p:xfrm>
          <a:off x="130449" y="5013176"/>
          <a:ext cx="4028659" cy="1721341"/>
        </p:xfrm>
        <a:graphic>
          <a:graphicData uri="http://schemas.openxmlformats.org/drawingml/2006/table">
            <a:tbl>
              <a:tblPr firstRow="1" bandRow="1">
                <a:tableStyleId>{5C22544A-7EE6-4342-B048-85BDC9FD1C3A}</a:tableStyleId>
              </a:tblPr>
              <a:tblGrid>
                <a:gridCol w="777461">
                  <a:extLst>
                    <a:ext uri="{9D8B030D-6E8A-4147-A177-3AD203B41FA5}">
                      <a16:colId xmlns:a16="http://schemas.microsoft.com/office/drawing/2014/main" val="2776354826"/>
                    </a:ext>
                  </a:extLst>
                </a:gridCol>
                <a:gridCol w="3251198">
                  <a:extLst>
                    <a:ext uri="{9D8B030D-6E8A-4147-A177-3AD203B41FA5}">
                      <a16:colId xmlns:a16="http://schemas.microsoft.com/office/drawing/2014/main" val="240280096"/>
                    </a:ext>
                  </a:extLst>
                </a:gridCol>
              </a:tblGrid>
              <a:tr h="253764">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smtClean="0">
                          <a:solidFill>
                            <a:schemeClr val="tx1"/>
                          </a:solidFill>
                          <a:latin typeface="+mn-ea"/>
                          <a:ea typeface="+mn-ea"/>
                        </a:rPr>
                        <a:t>所要額</a:t>
                      </a:r>
                      <a:endParaRPr kumimoji="1" lang="en-US" altLang="ja-JP" sz="1000" b="1" dirty="0" smtClean="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BE0E3"/>
                    </a:solidFill>
                  </a:tcPr>
                </a:tc>
                <a:tc>
                  <a:txBody>
                    <a:bodyPr/>
                    <a:lstStyle/>
                    <a:p>
                      <a:r>
                        <a:rPr lang="ja-JP" altLang="en-US" sz="1000" b="1" dirty="0" smtClean="0">
                          <a:solidFill>
                            <a:schemeClr val="tx1"/>
                          </a:solidFill>
                          <a:latin typeface="+mn-ea"/>
                          <a:ea typeface="+mn-ea"/>
                        </a:rPr>
                        <a:t> </a:t>
                      </a:r>
                      <a:r>
                        <a:rPr lang="ja-JP" altLang="en-US" sz="1000" b="0" u="sng" dirty="0" smtClean="0">
                          <a:solidFill>
                            <a:schemeClr val="tx1"/>
                          </a:solidFill>
                          <a:latin typeface="+mn-ea"/>
                          <a:ea typeface="+mn-ea"/>
                        </a:rPr>
                        <a:t>○○千円</a:t>
                      </a:r>
                      <a:r>
                        <a:rPr lang="ja-JP" altLang="en-US" sz="1000" b="0" dirty="0" smtClean="0">
                          <a:solidFill>
                            <a:srgbClr val="0000FF"/>
                          </a:solidFill>
                          <a:latin typeface="+mn-ea"/>
                          <a:ea typeface="+mn-ea"/>
                        </a:rPr>
                        <a:t>（様式６（１）の所要額と同額を記載）</a:t>
                      </a:r>
                      <a:endParaRPr lang="ja-JP" altLang="en-US" sz="1000" b="0" dirty="0">
                        <a:solidFill>
                          <a:srgbClr val="0000FF"/>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65619653"/>
                  </a:ext>
                </a:extLst>
              </a:tr>
              <a:tr h="146757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1" dirty="0" smtClean="0">
                          <a:solidFill>
                            <a:schemeClr val="tx1"/>
                          </a:solidFill>
                          <a:latin typeface="+mn-ea"/>
                          <a:ea typeface="+mn-ea"/>
                        </a:rPr>
                        <a:t>経費内訳</a:t>
                      </a:r>
                      <a:endParaRPr kumimoji="1" lang="en-US" altLang="ja-JP" sz="1000" b="1" dirty="0" smtClean="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BE0E3"/>
                    </a:solidFill>
                  </a:tcPr>
                </a:tc>
                <a:tc>
                  <a:txBody>
                    <a:bodyPr/>
                    <a:lstStyle/>
                    <a:p>
                      <a:r>
                        <a:rPr lang="ja-JP" altLang="en-US" sz="1000" dirty="0" smtClean="0">
                          <a:latin typeface="+mn-ea"/>
                          <a:ea typeface="+mn-ea"/>
                        </a:rPr>
                        <a:t>給与　○○円</a:t>
                      </a:r>
                      <a:r>
                        <a:rPr lang="en-US" altLang="ja-JP" sz="1000" dirty="0" smtClean="0">
                          <a:latin typeface="+mn-ea"/>
                          <a:ea typeface="+mn-ea"/>
                        </a:rPr>
                        <a:t>…</a:t>
                      </a:r>
                      <a:r>
                        <a:rPr lang="ja-JP" altLang="en-US" sz="1000" dirty="0" smtClean="0">
                          <a:latin typeface="+mn-ea"/>
                          <a:ea typeface="+mn-ea"/>
                        </a:rPr>
                        <a:t>○○業務</a:t>
                      </a:r>
                      <a:endParaRPr lang="en-US" altLang="ja-JP" sz="1000" dirty="0" smtClean="0">
                        <a:latin typeface="+mn-ea"/>
                        <a:ea typeface="+mn-ea"/>
                      </a:endParaRPr>
                    </a:p>
                    <a:p>
                      <a:r>
                        <a:rPr lang="ja-JP" altLang="en-US" sz="1000" dirty="0" smtClean="0">
                          <a:latin typeface="+mn-ea"/>
                          <a:ea typeface="+mn-ea"/>
                        </a:rPr>
                        <a:t>賃金　○○円</a:t>
                      </a:r>
                      <a:r>
                        <a:rPr lang="en-US" altLang="ja-JP" sz="1000" dirty="0" smtClean="0">
                          <a:latin typeface="+mn-ea"/>
                          <a:ea typeface="+mn-ea"/>
                        </a:rPr>
                        <a:t>…</a:t>
                      </a:r>
                      <a:r>
                        <a:rPr lang="ja-JP" altLang="en-US" sz="1000" dirty="0" smtClean="0">
                          <a:latin typeface="+mn-ea"/>
                          <a:ea typeface="+mn-ea"/>
                        </a:rPr>
                        <a:t>○○調査のアルバイト代</a:t>
                      </a:r>
                      <a:endParaRPr lang="en-US" altLang="ja-JP" sz="1000" dirty="0" smtClean="0">
                        <a:latin typeface="+mn-ea"/>
                        <a:ea typeface="+mn-ea"/>
                      </a:endParaRPr>
                    </a:p>
                    <a:p>
                      <a:r>
                        <a:rPr lang="ja-JP" altLang="en-US" sz="1000" dirty="0" smtClean="0">
                          <a:latin typeface="+mn-ea"/>
                          <a:ea typeface="+mn-ea"/>
                        </a:rPr>
                        <a:t>報酬　○○円</a:t>
                      </a:r>
                      <a:r>
                        <a:rPr lang="en-US" altLang="ja-JP" sz="1000" dirty="0" smtClean="0">
                          <a:latin typeface="+mn-ea"/>
                          <a:ea typeface="+mn-ea"/>
                        </a:rPr>
                        <a:t>…</a:t>
                      </a:r>
                      <a:r>
                        <a:rPr lang="ja-JP" altLang="en-US" sz="1000" dirty="0" smtClean="0">
                          <a:latin typeface="+mn-ea"/>
                          <a:ea typeface="+mn-ea"/>
                        </a:rPr>
                        <a:t>○○委員会の委員報酬</a:t>
                      </a:r>
                      <a:endParaRPr lang="en-US" altLang="ja-JP" sz="1000" dirty="0" smtClean="0">
                        <a:latin typeface="+mn-ea"/>
                        <a:ea typeface="+mn-ea"/>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000" b="0" dirty="0" smtClean="0">
                          <a:solidFill>
                            <a:schemeClr val="tx1"/>
                          </a:solidFill>
                          <a:latin typeface="+mn-ea"/>
                          <a:ea typeface="+mn-ea"/>
                        </a:rPr>
                        <a:t>委託料　○○円</a:t>
                      </a:r>
                      <a:r>
                        <a:rPr kumimoji="1" lang="en-US" altLang="ja-JP" sz="1000" b="0" dirty="0" smtClean="0">
                          <a:solidFill>
                            <a:schemeClr val="tx1"/>
                          </a:solidFill>
                          <a:latin typeface="+mn-ea"/>
                          <a:ea typeface="+mn-ea"/>
                        </a:rPr>
                        <a:t>…</a:t>
                      </a:r>
                      <a:r>
                        <a:rPr kumimoji="1" lang="ja-JP" altLang="en-US" sz="1000" b="0" dirty="0" smtClean="0">
                          <a:solidFill>
                            <a:schemeClr val="tx1"/>
                          </a:solidFill>
                          <a:latin typeface="+mn-ea"/>
                          <a:ea typeface="+mn-ea"/>
                        </a:rPr>
                        <a:t>○○調査委託費</a:t>
                      </a:r>
                      <a:endParaRPr kumimoji="1" lang="en-US" altLang="ja-JP" sz="1000" b="0" dirty="0" smtClean="0">
                        <a:solidFill>
                          <a:schemeClr val="tx1"/>
                        </a:solidFill>
                        <a:latin typeface="+mn-ea"/>
                        <a:ea typeface="+mn-ea"/>
                      </a:endParaRP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altLang="ja-JP" sz="1000" dirty="0" smtClean="0">
                          <a:solidFill>
                            <a:srgbClr val="0000FF"/>
                          </a:solidFill>
                          <a:latin typeface="+mn-ea"/>
                          <a:ea typeface="+mn-ea"/>
                        </a:rPr>
                        <a:t>※</a:t>
                      </a:r>
                      <a:r>
                        <a:rPr lang="ja-JP" altLang="en-US" sz="1000" dirty="0" smtClean="0">
                          <a:solidFill>
                            <a:srgbClr val="0000FF"/>
                          </a:solidFill>
                          <a:latin typeface="+mn-ea"/>
                          <a:ea typeface="+mn-ea"/>
                        </a:rPr>
                        <a:t>費用をみて、</a:t>
                      </a:r>
                      <a:r>
                        <a:rPr lang="ja-JP" altLang="en-US" sz="1000" smtClean="0">
                          <a:solidFill>
                            <a:srgbClr val="0000FF"/>
                          </a:solidFill>
                          <a:latin typeface="+mn-ea"/>
                          <a:ea typeface="+mn-ea"/>
                        </a:rPr>
                        <a:t>どんな取組に</a:t>
                      </a:r>
                      <a:r>
                        <a:rPr lang="ja-JP" altLang="en-US" sz="1000" dirty="0" smtClean="0">
                          <a:solidFill>
                            <a:srgbClr val="0000FF"/>
                          </a:solidFill>
                          <a:latin typeface="+mn-ea"/>
                          <a:ea typeface="+mn-ea"/>
                        </a:rPr>
                        <a:t>係る費用であるのか、わかるように示してください。</a:t>
                      </a:r>
                      <a:endParaRPr lang="en-US" altLang="ja-JP" sz="1000" dirty="0" smtClean="0">
                        <a:solidFill>
                          <a:srgbClr val="0000FF"/>
                        </a:solidFill>
                        <a:latin typeface="+mn-ea"/>
                        <a:ea typeface="+mn-ea"/>
                      </a:endParaRPr>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57497281"/>
                  </a:ext>
                </a:extLst>
              </a:tr>
            </a:tbl>
          </a:graphicData>
        </a:graphic>
      </p:graphicFrame>
      <p:graphicFrame>
        <p:nvGraphicFramePr>
          <p:cNvPr id="19" name="表 18"/>
          <p:cNvGraphicFramePr>
            <a:graphicFrameLocks noGrp="1"/>
          </p:cNvGraphicFramePr>
          <p:nvPr>
            <p:extLst>
              <p:ext uri="{D42A27DB-BD31-4B8C-83A1-F6EECF244321}">
                <p14:modId xmlns:p14="http://schemas.microsoft.com/office/powerpoint/2010/main" val="2298491943"/>
              </p:ext>
            </p:extLst>
          </p:nvPr>
        </p:nvGraphicFramePr>
        <p:xfrm>
          <a:off x="4296739" y="5013176"/>
          <a:ext cx="4653841" cy="1721340"/>
        </p:xfrm>
        <a:graphic>
          <a:graphicData uri="http://schemas.openxmlformats.org/drawingml/2006/table">
            <a:tbl>
              <a:tblPr firstRow="1" bandRow="1">
                <a:tableStyleId>{5C22544A-7EE6-4342-B048-85BDC9FD1C3A}</a:tableStyleId>
              </a:tblPr>
              <a:tblGrid>
                <a:gridCol w="4653841">
                  <a:extLst>
                    <a:ext uri="{9D8B030D-6E8A-4147-A177-3AD203B41FA5}">
                      <a16:colId xmlns:a16="http://schemas.microsoft.com/office/drawing/2014/main" val="331853674"/>
                    </a:ext>
                  </a:extLst>
                </a:gridCol>
              </a:tblGrid>
              <a:tr h="187615">
                <a:tc>
                  <a:txBody>
                    <a:bodyPr/>
                    <a:lstStyle/>
                    <a:p>
                      <a:pPr algn="ctr"/>
                      <a:r>
                        <a:rPr kumimoji="1" lang="ja-JP" altLang="en-US" sz="1200" b="1" dirty="0" smtClean="0">
                          <a:solidFill>
                            <a:schemeClr val="tx1"/>
                          </a:solidFill>
                          <a:latin typeface="+mn-ea"/>
                          <a:ea typeface="+mn-ea"/>
                        </a:rPr>
                        <a:t>成果物、今後の展開</a:t>
                      </a:r>
                      <a:endParaRPr kumimoji="1" lang="ja-JP" altLang="en-US" sz="1200" b="1" dirty="0">
                        <a:solidFill>
                          <a:schemeClr val="tx1"/>
                        </a:solidFill>
                        <a:latin typeface="+mn-ea"/>
                        <a:ea typeface="+mn-ea"/>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90000"/>
                      </a:schemeClr>
                    </a:solidFill>
                  </a:tcPr>
                </a:tc>
                <a:extLst>
                  <a:ext uri="{0D108BD9-81ED-4DB2-BD59-A6C34878D82A}">
                    <a16:rowId xmlns:a16="http://schemas.microsoft.com/office/drawing/2014/main" val="1789092196"/>
                  </a:ext>
                </a:extLst>
              </a:tr>
              <a:tr h="1400810">
                <a:tc>
                  <a:txBody>
                    <a:bodyP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200" b="1" dirty="0" smtClean="0">
                          <a:latin typeface="+mn-ea"/>
                          <a:ea typeface="+mn-ea"/>
                        </a:rPr>
                        <a:t>【</a:t>
                      </a:r>
                      <a:r>
                        <a:rPr kumimoji="1" lang="ja-JP" altLang="en-US" sz="1200" b="1" dirty="0" smtClean="0">
                          <a:latin typeface="+mn-ea"/>
                          <a:ea typeface="+mn-ea"/>
                        </a:rPr>
                        <a:t>取組成果及び成果物</a:t>
                      </a:r>
                      <a:r>
                        <a:rPr kumimoji="1" lang="en-US" altLang="ja-JP" sz="1200" b="1" dirty="0" smtClean="0">
                          <a:latin typeface="+mn-ea"/>
                          <a:ea typeface="+mn-ea"/>
                        </a:rPr>
                        <a:t>】</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ja-JP" altLang="en-US" sz="1200" b="1" dirty="0" smtClean="0">
                          <a:latin typeface="+mn-ea"/>
                          <a:ea typeface="+mn-ea"/>
                        </a:rPr>
                        <a:t>○○、○○</a:t>
                      </a:r>
                      <a:endParaRPr kumimoji="1" lang="en-US" altLang="ja-JP" sz="1200" dirty="0" smtClean="0">
                        <a:latin typeface="+mn-ea"/>
                        <a:ea typeface="+mn-ea"/>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200" b="1" dirty="0" smtClean="0">
                          <a:latin typeface="+mn-ea"/>
                          <a:ea typeface="+mn-ea"/>
                        </a:rPr>
                        <a:t>【</a:t>
                      </a:r>
                      <a:r>
                        <a:rPr kumimoji="1" lang="ja-JP" altLang="en-US" sz="1200" b="1" dirty="0" smtClean="0">
                          <a:latin typeface="+mn-ea"/>
                          <a:ea typeface="+mn-ea"/>
                        </a:rPr>
                        <a:t>今後の展開</a:t>
                      </a:r>
                      <a:r>
                        <a:rPr kumimoji="1" lang="en-US" altLang="ja-JP" sz="1200" b="1" dirty="0" smtClean="0">
                          <a:latin typeface="+mn-ea"/>
                          <a:ea typeface="+mn-ea"/>
                        </a:rPr>
                        <a:t>】</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ja-JP" altLang="en-US" sz="1200" dirty="0" smtClean="0">
                          <a:latin typeface="+mn-ea"/>
                          <a:ea typeface="+mn-ea"/>
                        </a:rPr>
                        <a:t>○○</a:t>
                      </a:r>
                      <a:endParaRPr kumimoji="1" lang="en-US" altLang="ja-JP" sz="1200" dirty="0" smtClean="0">
                        <a:latin typeface="+mn-ea"/>
                        <a:ea typeface="+mn-ea"/>
                      </a:endParaRPr>
                    </a:p>
                    <a:p>
                      <a:r>
                        <a:rPr lang="en-US" altLang="ja-JP" sz="1200" dirty="0" smtClean="0">
                          <a:solidFill>
                            <a:srgbClr val="0000FF"/>
                          </a:solidFill>
                        </a:rPr>
                        <a:t>※</a:t>
                      </a:r>
                      <a:r>
                        <a:rPr lang="ja-JP" altLang="en-US" sz="1200" dirty="0" smtClean="0">
                          <a:solidFill>
                            <a:srgbClr val="0000FF"/>
                          </a:solidFill>
                        </a:rPr>
                        <a:t>取組によってどのような成果物ができるのか、記載してください。</a:t>
                      </a:r>
                      <a:endParaRPr lang="en-US" altLang="ja-JP" sz="1200" dirty="0" smtClean="0">
                        <a:solidFill>
                          <a:srgbClr val="0000FF"/>
                        </a:solidFill>
                      </a:endParaRPr>
                    </a:p>
                    <a:p>
                      <a:r>
                        <a:rPr lang="en-US" altLang="ja-JP" sz="1200" dirty="0" smtClean="0">
                          <a:solidFill>
                            <a:srgbClr val="0000FF"/>
                          </a:solidFill>
                        </a:rPr>
                        <a:t>※</a:t>
                      </a:r>
                      <a:r>
                        <a:rPr lang="ja-JP" altLang="en-US" sz="1200" dirty="0" smtClean="0">
                          <a:solidFill>
                            <a:srgbClr val="0000FF"/>
                          </a:solidFill>
                        </a:rPr>
                        <a:t>成果をどのように今後の展開に活かし、公表することでどのような効果があるのか、記載してください。</a:t>
                      </a:r>
                      <a:endParaRPr lang="en-US" altLang="ja-JP" sz="1200" dirty="0" smtClean="0"/>
                    </a:p>
                  </a:txBody>
                  <a:tcPr marL="36000" marR="3600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12650827"/>
                  </a:ext>
                </a:extLst>
              </a:tr>
            </a:tbl>
          </a:graphicData>
        </a:graphic>
      </p:graphicFrame>
      <p:sp>
        <p:nvSpPr>
          <p:cNvPr id="2" name="テキスト ボックス 1"/>
          <p:cNvSpPr txBox="1"/>
          <p:nvPr/>
        </p:nvSpPr>
        <p:spPr>
          <a:xfrm>
            <a:off x="1797796" y="2485978"/>
            <a:ext cx="6264696" cy="1107996"/>
          </a:xfrm>
          <a:prstGeom prst="rect">
            <a:avLst/>
          </a:prstGeom>
          <a:solidFill>
            <a:schemeClr val="bg1"/>
          </a:solidFill>
          <a:ln w="19050">
            <a:solidFill>
              <a:schemeClr val="accent6"/>
            </a:solidFill>
          </a:ln>
        </p:spPr>
        <p:txBody>
          <a:bodyPr wrap="square" rtlCol="0">
            <a:spAutoFit/>
          </a:bodyPr>
          <a:lstStyle/>
          <a:p>
            <a:r>
              <a:rPr lang="ja-JP" altLang="en-US" sz="1100" dirty="0" smtClean="0">
                <a:solidFill>
                  <a:srgbClr val="0000FF"/>
                </a:solidFill>
              </a:rPr>
              <a:t>＜作成上の注意点＞</a:t>
            </a:r>
            <a:endParaRPr lang="en-US" altLang="ja-JP" sz="1100" dirty="0" smtClean="0">
              <a:solidFill>
                <a:srgbClr val="0000FF"/>
              </a:solidFill>
            </a:endParaRPr>
          </a:p>
          <a:p>
            <a:r>
              <a:rPr lang="en-US" altLang="ja-JP" sz="1100" dirty="0" smtClean="0">
                <a:solidFill>
                  <a:srgbClr val="0000FF"/>
                </a:solidFill>
              </a:rPr>
              <a:t>※</a:t>
            </a:r>
            <a:r>
              <a:rPr lang="ja-JP" altLang="en-US" sz="1100" u="sng" dirty="0" smtClean="0">
                <a:solidFill>
                  <a:srgbClr val="0000FF"/>
                </a:solidFill>
              </a:rPr>
              <a:t>Ａ４用紙一枚に</a:t>
            </a:r>
            <a:r>
              <a:rPr lang="ja-JP" altLang="en-US" sz="1100" u="sng" dirty="0">
                <a:solidFill>
                  <a:srgbClr val="0000FF"/>
                </a:solidFill>
              </a:rPr>
              <a:t>収まるよう</a:t>
            </a:r>
            <a:r>
              <a:rPr lang="ja-JP" altLang="en-US" sz="1100" dirty="0">
                <a:solidFill>
                  <a:srgbClr val="0000FF"/>
                </a:solidFill>
              </a:rPr>
              <a:t>要点を簡潔に示す形で作成してください。</a:t>
            </a:r>
            <a:endParaRPr lang="en-US" altLang="ja-JP" sz="1100" dirty="0">
              <a:solidFill>
                <a:srgbClr val="0000FF"/>
              </a:solidFill>
            </a:endParaRPr>
          </a:p>
          <a:p>
            <a:r>
              <a:rPr lang="en-US" altLang="ja-JP" sz="1100" dirty="0">
                <a:solidFill>
                  <a:srgbClr val="0000FF"/>
                </a:solidFill>
              </a:rPr>
              <a:t>※</a:t>
            </a:r>
            <a:r>
              <a:rPr lang="ja-JP" altLang="en-US" sz="1100" dirty="0">
                <a:solidFill>
                  <a:srgbClr val="0000FF"/>
                </a:solidFill>
              </a:rPr>
              <a:t>適宜、枠のサイズを変更したり図表を使用するなど、わかりやすく記載してください。</a:t>
            </a:r>
            <a:endParaRPr lang="en-US" altLang="ja-JP" sz="1100" dirty="0">
              <a:solidFill>
                <a:srgbClr val="0000FF"/>
              </a:solidFill>
            </a:endParaRPr>
          </a:p>
          <a:p>
            <a:r>
              <a:rPr lang="en-US" altLang="ja-JP" sz="1100" dirty="0">
                <a:solidFill>
                  <a:srgbClr val="0000FF"/>
                </a:solidFill>
              </a:rPr>
              <a:t>※</a:t>
            </a:r>
            <a:r>
              <a:rPr lang="ja-JP" altLang="en-US" sz="1100" dirty="0">
                <a:solidFill>
                  <a:srgbClr val="0000FF"/>
                </a:solidFill>
              </a:rPr>
              <a:t>記入する文字の大きさは</a:t>
            </a:r>
            <a:r>
              <a:rPr lang="ja-JP" altLang="en-US" sz="1100" dirty="0" smtClean="0">
                <a:solidFill>
                  <a:srgbClr val="0000FF"/>
                </a:solidFill>
              </a:rPr>
              <a:t>１０ポイント以上と</a:t>
            </a:r>
            <a:r>
              <a:rPr lang="ja-JP" altLang="en-US" sz="1100" dirty="0">
                <a:solidFill>
                  <a:srgbClr val="0000FF"/>
                </a:solidFill>
              </a:rPr>
              <a:t>してください。</a:t>
            </a:r>
            <a:endParaRPr lang="en-US" altLang="ja-JP" sz="1100" dirty="0">
              <a:solidFill>
                <a:srgbClr val="0000FF"/>
              </a:solidFill>
            </a:endParaRPr>
          </a:p>
          <a:p>
            <a:r>
              <a:rPr lang="en-US" altLang="ja-JP" sz="1100" dirty="0">
                <a:solidFill>
                  <a:srgbClr val="0000FF"/>
                </a:solidFill>
              </a:rPr>
              <a:t>※</a:t>
            </a:r>
            <a:r>
              <a:rPr lang="ja-JP" altLang="en-US" sz="1100" dirty="0">
                <a:solidFill>
                  <a:srgbClr val="0000FF"/>
                </a:solidFill>
              </a:rPr>
              <a:t>提出する際、</a:t>
            </a:r>
            <a:r>
              <a:rPr lang="ja-JP" altLang="en-US" sz="1100" b="1" u="sng" dirty="0">
                <a:solidFill>
                  <a:srgbClr val="0000FF"/>
                </a:solidFill>
              </a:rPr>
              <a:t>ファイル名を</a:t>
            </a:r>
            <a:r>
              <a:rPr lang="ja-JP" altLang="en-US" sz="1100" b="1" u="sng" dirty="0" smtClean="0">
                <a:solidFill>
                  <a:srgbClr val="0000FF"/>
                </a:solidFill>
              </a:rPr>
              <a:t>「</a:t>
            </a:r>
            <a:r>
              <a:rPr lang="en-US" altLang="ja-JP" sz="1100" b="1" u="sng" dirty="0" smtClean="0">
                <a:solidFill>
                  <a:srgbClr val="0000FF"/>
                </a:solidFill>
              </a:rPr>
              <a:t>【</a:t>
            </a:r>
            <a:r>
              <a:rPr lang="ja-JP" altLang="en-US" sz="1100" b="1" u="sng" dirty="0" smtClean="0">
                <a:solidFill>
                  <a:srgbClr val="0000FF"/>
                </a:solidFill>
              </a:rPr>
              <a:t>応募団体名</a:t>
            </a:r>
            <a:r>
              <a:rPr lang="en-US" altLang="ja-JP" sz="1100" b="1" u="sng" smtClean="0">
                <a:solidFill>
                  <a:srgbClr val="0000FF"/>
                </a:solidFill>
              </a:rPr>
              <a:t>】</a:t>
            </a:r>
            <a:r>
              <a:rPr lang="ja-JP" altLang="en-US" sz="1100" b="1" u="sng" smtClean="0">
                <a:solidFill>
                  <a:srgbClr val="0000FF"/>
                </a:solidFill>
              </a:rPr>
              <a:t>応募</a:t>
            </a:r>
            <a:r>
              <a:rPr lang="ja-JP" altLang="en-US" sz="1100" b="1" u="sng" dirty="0">
                <a:solidFill>
                  <a:srgbClr val="0000FF"/>
                </a:solidFill>
              </a:rPr>
              <a:t>様式</a:t>
            </a:r>
            <a:r>
              <a:rPr lang="en-US" altLang="ja-JP" sz="1100" b="1" u="sng" dirty="0">
                <a:solidFill>
                  <a:srgbClr val="0000FF"/>
                </a:solidFill>
              </a:rPr>
              <a:t>7</a:t>
            </a:r>
            <a:r>
              <a:rPr lang="ja-JP" altLang="en-US" sz="1100" b="1" u="sng" dirty="0">
                <a:solidFill>
                  <a:srgbClr val="0000FF"/>
                </a:solidFill>
              </a:rPr>
              <a:t>」</a:t>
            </a:r>
            <a:r>
              <a:rPr lang="ja-JP" altLang="en-US" sz="1100" dirty="0">
                <a:solidFill>
                  <a:srgbClr val="0000FF"/>
                </a:solidFill>
              </a:rPr>
              <a:t>としてください。</a:t>
            </a:r>
            <a:endParaRPr lang="en-US" altLang="ja-JP" sz="1100" dirty="0">
              <a:solidFill>
                <a:srgbClr val="0000FF"/>
              </a:solidFill>
            </a:endParaRPr>
          </a:p>
          <a:p>
            <a:r>
              <a:rPr lang="en-US" altLang="ja-JP" sz="1100" dirty="0">
                <a:solidFill>
                  <a:srgbClr val="0000FF"/>
                </a:solidFill>
              </a:rPr>
              <a:t>※</a:t>
            </a:r>
            <a:r>
              <a:rPr lang="ja-JP" altLang="en-US" sz="1100" dirty="0">
                <a:solidFill>
                  <a:srgbClr val="0000FF"/>
                </a:solidFill>
              </a:rPr>
              <a:t>注意書き（青字）は提出時に削除してください</a:t>
            </a:r>
            <a:r>
              <a:rPr lang="ja-JP" altLang="en-US" sz="1100" dirty="0" smtClean="0">
                <a:solidFill>
                  <a:srgbClr val="0000FF"/>
                </a:solidFill>
              </a:rPr>
              <a:t>。</a:t>
            </a:r>
            <a:endParaRPr lang="ja-JP" altLang="en-US" sz="1100" dirty="0">
              <a:solidFill>
                <a:srgbClr val="0000FF"/>
              </a:solidFill>
            </a:endParaRPr>
          </a:p>
        </p:txBody>
      </p:sp>
      <p:sp>
        <p:nvSpPr>
          <p:cNvPr id="3" name="二等辺三角形 2"/>
          <p:cNvSpPr/>
          <p:nvPr/>
        </p:nvSpPr>
        <p:spPr>
          <a:xfrm rot="10800000">
            <a:off x="5868144" y="4725144"/>
            <a:ext cx="1440160" cy="205844"/>
          </a:xfrm>
          <a:prstGeom prst="triangl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kumimoji="1" lang="ja-JP" altLang="en-US"/>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1" id="{5154908F-1419-4CAC-B4AE-9298353669D5}" vid="{E00009AC-6EF1-4080-B073-2679ADBAC504}"/>
    </a:ext>
  </a:extLst>
</a:theme>
</file>

<file path=docProps/app.xml><?xml version="1.0" encoding="utf-8"?>
<Properties xmlns="http://schemas.openxmlformats.org/officeDocument/2006/extended-properties" xmlns:vt="http://schemas.openxmlformats.org/officeDocument/2006/docPropsVTypes">
  <Template>blank</Template>
  <TotalTime>899</TotalTime>
  <Words>506</Words>
  <Application>Microsoft Office PowerPoint</Application>
  <PresentationFormat>画面に合わせる (4:3)</PresentationFormat>
  <Paragraphs>49</Paragraphs>
  <Slides>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vt:i4>
      </vt:variant>
    </vt:vector>
  </HeadingPairs>
  <TitlesOfParts>
    <vt:vector size="7" baseType="lpstr">
      <vt:lpstr>HGP創英角ｺﾞｼｯｸUB</vt:lpstr>
      <vt:lpstr>ＭＳ Ｐゴシック</vt:lpstr>
      <vt:lpstr>Arial</vt:lpstr>
      <vt:lpstr>Times New Roman</vt:lpstr>
      <vt:lpstr>Wingdings</vt:lpstr>
      <vt:lpstr>標準デザイン</vt:lpstr>
      <vt:lpstr>　■応募者名（団体名）　○○　　（様式２（１）と統一）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団体名</dc:title>
  <dc:creator>なし</dc:creator>
  <cp:lastModifiedBy>vmi</cp:lastModifiedBy>
  <cp:revision>59</cp:revision>
  <cp:lastPrinted>2019-05-06T03:57:56Z</cp:lastPrinted>
  <dcterms:created xsi:type="dcterms:W3CDTF">2016-03-28T11:09:17Z</dcterms:created>
  <dcterms:modified xsi:type="dcterms:W3CDTF">2023-04-26T10:53:03Z</dcterms:modified>
</cp:coreProperties>
</file>